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326" r:id="rId2"/>
    <p:sldId id="327" r:id="rId3"/>
    <p:sldId id="328" r:id="rId4"/>
    <p:sldId id="304" r:id="rId5"/>
    <p:sldId id="308" r:id="rId6"/>
    <p:sldId id="325" r:id="rId7"/>
    <p:sldId id="333" r:id="rId8"/>
    <p:sldId id="294" r:id="rId9"/>
    <p:sldId id="337" r:id="rId10"/>
    <p:sldId id="332" r:id="rId11"/>
    <p:sldId id="336" r:id="rId12"/>
    <p:sldId id="338" r:id="rId13"/>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3E3FB"/>
    <a:srgbClr val="FBB3EC"/>
    <a:srgbClr val="FEDAF1"/>
    <a:srgbClr val="D6DCE5"/>
    <a:srgbClr val="FDDBF6"/>
    <a:srgbClr val="FFFFCC"/>
    <a:srgbClr val="5B9BD5"/>
    <a:srgbClr val="F2F2F2"/>
    <a:srgbClr val="FCE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1" d="100"/>
          <a:sy n="101" d="100"/>
        </p:scale>
        <p:origin x="-240" y="28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22158278-FDCB-4016-B552-7E1FFDA66188}" type="datetimeFigureOut">
              <a:rPr kumimoji="1" lang="ja-JP" altLang="en-US" smtClean="0"/>
              <a:t>2024/12/24</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4F3AC7F-43B0-4D6D-9837-CB35A9C15AE3}" type="slidenum">
              <a:rPr kumimoji="1" lang="ja-JP" altLang="en-US" smtClean="0"/>
              <a:t>‹#›</a:t>
            </a:fld>
            <a:endParaRPr kumimoji="1" lang="ja-JP" altLang="en-US"/>
          </a:p>
        </p:txBody>
      </p:sp>
    </p:spTree>
    <p:extLst>
      <p:ext uri="{BB962C8B-B14F-4D97-AF65-F5344CB8AC3E}">
        <p14:creationId xmlns:p14="http://schemas.microsoft.com/office/powerpoint/2010/main" val="417306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5FD3631-5B19-4F5D-B2AC-4AA5F0204DEC}" type="datetime1">
              <a:rPr kumimoji="1" lang="ja-JP" altLang="en-US" smtClean="0"/>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8691C2-7742-41D7-A4DD-CCBBEB2D0754}" type="slidenum">
              <a:rPr kumimoji="1" lang="ja-JP" altLang="en-US" smtClean="0"/>
              <a:t>‹#›</a:t>
            </a:fld>
            <a:endParaRPr kumimoji="1" lang="ja-JP" altLang="en-US"/>
          </a:p>
        </p:txBody>
      </p:sp>
    </p:spTree>
    <p:extLst>
      <p:ext uri="{BB962C8B-B14F-4D97-AF65-F5344CB8AC3E}">
        <p14:creationId xmlns:p14="http://schemas.microsoft.com/office/powerpoint/2010/main" val="239346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916530-D39B-4C5A-BF59-275F301F139D}" type="datetime1">
              <a:rPr kumimoji="1" lang="ja-JP" altLang="en-US" smtClean="0"/>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8691C2-7742-41D7-A4DD-CCBBEB2D0754}" type="slidenum">
              <a:rPr kumimoji="1" lang="ja-JP" altLang="en-US" smtClean="0"/>
              <a:t>‹#›</a:t>
            </a:fld>
            <a:endParaRPr kumimoji="1" lang="ja-JP" altLang="en-US"/>
          </a:p>
        </p:txBody>
      </p:sp>
    </p:spTree>
    <p:extLst>
      <p:ext uri="{BB962C8B-B14F-4D97-AF65-F5344CB8AC3E}">
        <p14:creationId xmlns:p14="http://schemas.microsoft.com/office/powerpoint/2010/main" val="46614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123FB0-2596-4846-812B-64F19B6403F7}" type="datetime1">
              <a:rPr kumimoji="1" lang="ja-JP" altLang="en-US" smtClean="0"/>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8691C2-7742-41D7-A4DD-CCBBEB2D0754}" type="slidenum">
              <a:rPr kumimoji="1" lang="ja-JP" altLang="en-US" smtClean="0"/>
              <a:t>‹#›</a:t>
            </a:fld>
            <a:endParaRPr kumimoji="1" lang="ja-JP" altLang="en-US"/>
          </a:p>
        </p:txBody>
      </p:sp>
    </p:spTree>
    <p:extLst>
      <p:ext uri="{BB962C8B-B14F-4D97-AF65-F5344CB8AC3E}">
        <p14:creationId xmlns:p14="http://schemas.microsoft.com/office/powerpoint/2010/main" val="352790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741944-EC51-4658-90A1-3170559E8CBD}" type="datetime1">
              <a:rPr kumimoji="1" lang="ja-JP" altLang="en-US" smtClean="0"/>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8691C2-7742-41D7-A4DD-CCBBEB2D0754}" type="slidenum">
              <a:rPr kumimoji="1" lang="ja-JP" altLang="en-US" smtClean="0"/>
              <a:t>‹#›</a:t>
            </a:fld>
            <a:endParaRPr kumimoji="1" lang="ja-JP" altLang="en-US"/>
          </a:p>
        </p:txBody>
      </p:sp>
    </p:spTree>
    <p:extLst>
      <p:ext uri="{BB962C8B-B14F-4D97-AF65-F5344CB8AC3E}">
        <p14:creationId xmlns:p14="http://schemas.microsoft.com/office/powerpoint/2010/main" val="18216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7FD5A5-2FE2-4415-A506-9861D063016C}" type="datetime1">
              <a:rPr kumimoji="1" lang="ja-JP" altLang="en-US" smtClean="0"/>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8691C2-7742-41D7-A4DD-CCBBEB2D0754}" type="slidenum">
              <a:rPr kumimoji="1" lang="ja-JP" altLang="en-US" smtClean="0"/>
              <a:t>‹#›</a:t>
            </a:fld>
            <a:endParaRPr kumimoji="1" lang="ja-JP" altLang="en-US"/>
          </a:p>
        </p:txBody>
      </p:sp>
    </p:spTree>
    <p:extLst>
      <p:ext uri="{BB962C8B-B14F-4D97-AF65-F5344CB8AC3E}">
        <p14:creationId xmlns:p14="http://schemas.microsoft.com/office/powerpoint/2010/main" val="160178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BC24DE5-2ACB-4F5A-80E6-969529075201}" type="datetime1">
              <a:rPr kumimoji="1" lang="ja-JP" altLang="en-US" smtClean="0"/>
              <a:t>2024/12/24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8691C2-7742-41D7-A4DD-CCBBEB2D0754}" type="slidenum">
              <a:rPr kumimoji="1" lang="ja-JP" altLang="en-US" smtClean="0"/>
              <a:t>‹#›</a:t>
            </a:fld>
            <a:endParaRPr kumimoji="1" lang="ja-JP" altLang="en-US"/>
          </a:p>
        </p:txBody>
      </p:sp>
    </p:spTree>
    <p:extLst>
      <p:ext uri="{BB962C8B-B14F-4D97-AF65-F5344CB8AC3E}">
        <p14:creationId xmlns:p14="http://schemas.microsoft.com/office/powerpoint/2010/main" val="428418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EF263C5-A3CD-46AB-8277-9A374CC48F51}" type="datetime1">
              <a:rPr kumimoji="1" lang="ja-JP" altLang="en-US" smtClean="0"/>
              <a:t>2024/12/24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88691C2-7742-41D7-A4DD-CCBBEB2D0754}" type="slidenum">
              <a:rPr kumimoji="1" lang="ja-JP" altLang="en-US" smtClean="0"/>
              <a:t>‹#›</a:t>
            </a:fld>
            <a:endParaRPr kumimoji="1" lang="ja-JP" altLang="en-US"/>
          </a:p>
        </p:txBody>
      </p:sp>
    </p:spTree>
    <p:extLst>
      <p:ext uri="{BB962C8B-B14F-4D97-AF65-F5344CB8AC3E}">
        <p14:creationId xmlns:p14="http://schemas.microsoft.com/office/powerpoint/2010/main" val="334886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340EF06-89DA-41D0-8517-A3800EC4776F}" type="datetime1">
              <a:rPr kumimoji="1" lang="ja-JP" altLang="en-US" smtClean="0"/>
              <a:t>2024/12/24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88691C2-7742-41D7-A4DD-CCBBEB2D0754}" type="slidenum">
              <a:rPr kumimoji="1" lang="ja-JP" altLang="en-US" smtClean="0"/>
              <a:t>‹#›</a:t>
            </a:fld>
            <a:endParaRPr kumimoji="1" lang="ja-JP" altLang="en-US"/>
          </a:p>
        </p:txBody>
      </p:sp>
    </p:spTree>
    <p:extLst>
      <p:ext uri="{BB962C8B-B14F-4D97-AF65-F5344CB8AC3E}">
        <p14:creationId xmlns:p14="http://schemas.microsoft.com/office/powerpoint/2010/main" val="2905621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09E5A-EAF2-405E-873C-27D02DCB8F26}" type="datetime1">
              <a:rPr kumimoji="1" lang="ja-JP" altLang="en-US" smtClean="0"/>
              <a:t>2024/12/24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88691C2-7742-41D7-A4DD-CCBBEB2D0754}" type="slidenum">
              <a:rPr kumimoji="1" lang="ja-JP" altLang="en-US" smtClean="0"/>
              <a:t>‹#›</a:t>
            </a:fld>
            <a:endParaRPr kumimoji="1" lang="ja-JP" altLang="en-US"/>
          </a:p>
        </p:txBody>
      </p:sp>
    </p:spTree>
    <p:extLst>
      <p:ext uri="{BB962C8B-B14F-4D97-AF65-F5344CB8AC3E}">
        <p14:creationId xmlns:p14="http://schemas.microsoft.com/office/powerpoint/2010/main" val="362531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3BD9806-4F29-4441-AAA4-9518BF3D4127}" type="datetime1">
              <a:rPr kumimoji="1" lang="ja-JP" altLang="en-US" smtClean="0"/>
              <a:t>2024/12/24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8691C2-7742-41D7-A4DD-CCBBEB2D0754}" type="slidenum">
              <a:rPr kumimoji="1" lang="ja-JP" altLang="en-US" smtClean="0"/>
              <a:t>‹#›</a:t>
            </a:fld>
            <a:endParaRPr kumimoji="1" lang="ja-JP" altLang="en-US"/>
          </a:p>
        </p:txBody>
      </p:sp>
    </p:spTree>
    <p:extLst>
      <p:ext uri="{BB962C8B-B14F-4D97-AF65-F5344CB8AC3E}">
        <p14:creationId xmlns:p14="http://schemas.microsoft.com/office/powerpoint/2010/main" val="295318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2386ED6-A23F-4BB3-9EA5-CE51BF625096}" type="datetime1">
              <a:rPr kumimoji="1" lang="ja-JP" altLang="en-US" smtClean="0"/>
              <a:t>2024/12/24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8691C2-7742-41D7-A4DD-CCBBEB2D0754}" type="slidenum">
              <a:rPr kumimoji="1" lang="ja-JP" altLang="en-US" smtClean="0"/>
              <a:t>‹#›</a:t>
            </a:fld>
            <a:endParaRPr kumimoji="1" lang="ja-JP" altLang="en-US"/>
          </a:p>
        </p:txBody>
      </p:sp>
    </p:spTree>
    <p:extLst>
      <p:ext uri="{BB962C8B-B14F-4D97-AF65-F5344CB8AC3E}">
        <p14:creationId xmlns:p14="http://schemas.microsoft.com/office/powerpoint/2010/main" val="402625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645AC-1DFC-48FC-8C70-17042B0CE5A0}" type="datetime1">
              <a:rPr kumimoji="1" lang="ja-JP" altLang="en-US" smtClean="0"/>
              <a:t>2024/12/24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691C2-7742-41D7-A4DD-CCBBEB2D0754}" type="slidenum">
              <a:rPr kumimoji="1" lang="ja-JP" altLang="en-US" smtClean="0"/>
              <a:t>‹#›</a:t>
            </a:fld>
            <a:endParaRPr kumimoji="1" lang="ja-JP" altLang="en-US"/>
          </a:p>
        </p:txBody>
      </p:sp>
    </p:spTree>
    <p:extLst>
      <p:ext uri="{BB962C8B-B14F-4D97-AF65-F5344CB8AC3E}">
        <p14:creationId xmlns:p14="http://schemas.microsoft.com/office/powerpoint/2010/main" val="1080243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9.png"/><Relationship Id="rId3" Type="http://schemas.openxmlformats.org/officeDocument/2006/relationships/image" Target="../media/image15.jpeg"/><Relationship Id="rId7" Type="http://schemas.openxmlformats.org/officeDocument/2006/relationships/image" Target="../media/image27.png"/><Relationship Id="rId12"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0.jpeg"/><Relationship Id="rId5" Type="http://schemas.openxmlformats.org/officeDocument/2006/relationships/image" Target="../media/image17.jpeg"/><Relationship Id="rId10" Type="http://schemas.openxmlformats.org/officeDocument/2006/relationships/image" Target="../media/image19.jpeg"/><Relationship Id="rId4" Type="http://schemas.openxmlformats.org/officeDocument/2006/relationships/image" Target="../media/image16.jpe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正方形/長方形 3"/>
          <p:cNvSpPr/>
          <p:nvPr/>
        </p:nvSpPr>
        <p:spPr>
          <a:xfrm>
            <a:off x="0" y="0"/>
            <a:ext cx="9144000" cy="6858000"/>
          </a:xfrm>
          <a:prstGeom prst="rect">
            <a:avLst/>
          </a:prstGeom>
          <a:pattFill prst="wdUpDiag">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p:cNvSpPr/>
          <p:nvPr/>
        </p:nvSpPr>
        <p:spPr>
          <a:xfrm>
            <a:off x="352697" y="2575133"/>
            <a:ext cx="8425543" cy="4099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2386001" y="200176"/>
            <a:ext cx="2256071" cy="2215991"/>
          </a:xfrm>
          <a:prstGeom prst="rect">
            <a:avLst/>
          </a:prstGeom>
          <a:noFill/>
        </p:spPr>
        <p:txBody>
          <a:bodyPr wrap="square">
            <a:spAutoFit/>
          </a:bodyPr>
          <a:lstStyle/>
          <a:p>
            <a:r>
              <a:rPr lang="ja-JP" altLang="en-US" sz="13800" b="1" dirty="0">
                <a:solidFill>
                  <a:srgbClr val="002060"/>
                </a:solidFill>
                <a:latin typeface="HGS創英角ﾎﾟｯﾌﾟ体" panose="040B0A00000000000000" pitchFamily="50" charset="-128"/>
                <a:ea typeface="HGS創英角ﾎﾟｯﾌﾟ体" panose="040B0A00000000000000" pitchFamily="50" charset="-128"/>
              </a:rPr>
              <a:t>ン</a:t>
            </a:r>
          </a:p>
        </p:txBody>
      </p:sp>
      <p:sp>
        <p:nvSpPr>
          <p:cNvPr id="9" name="正方形/長方形 8"/>
          <p:cNvSpPr/>
          <p:nvPr/>
        </p:nvSpPr>
        <p:spPr>
          <a:xfrm>
            <a:off x="585309" y="132313"/>
            <a:ext cx="1936531" cy="2215991"/>
          </a:xfrm>
          <a:prstGeom prst="rect">
            <a:avLst/>
          </a:prstGeom>
          <a:noFill/>
        </p:spPr>
        <p:txBody>
          <a:bodyPr wrap="square">
            <a:spAutoFit/>
          </a:bodyPr>
          <a:lstStyle/>
          <a:p>
            <a:r>
              <a:rPr lang="ja-JP" altLang="en-US" sz="13800" b="1" dirty="0">
                <a:solidFill>
                  <a:srgbClr val="002060"/>
                </a:solidFill>
                <a:latin typeface="HGS創英角ﾎﾟｯﾌﾟ体" panose="040B0A00000000000000" pitchFamily="50" charset="-128"/>
                <a:ea typeface="HGS創英角ﾎﾟｯﾌﾟ体" panose="040B0A00000000000000" pitchFamily="50" charset="-128"/>
              </a:rPr>
              <a:t>サ</a:t>
            </a:r>
          </a:p>
        </p:txBody>
      </p:sp>
      <p:sp>
        <p:nvSpPr>
          <p:cNvPr id="10" name="正方形/長方形 9"/>
          <p:cNvSpPr/>
          <p:nvPr/>
        </p:nvSpPr>
        <p:spPr>
          <a:xfrm>
            <a:off x="5773720" y="143812"/>
            <a:ext cx="2333163" cy="2215991"/>
          </a:xfrm>
          <a:prstGeom prst="rect">
            <a:avLst/>
          </a:prstGeom>
          <a:noFill/>
        </p:spPr>
        <p:txBody>
          <a:bodyPr wrap="square">
            <a:spAutoFit/>
          </a:bodyPr>
          <a:lstStyle/>
          <a:p>
            <a:r>
              <a:rPr lang="ja-JP" altLang="en-US" sz="13800" b="1" dirty="0">
                <a:solidFill>
                  <a:srgbClr val="002060"/>
                </a:solidFill>
                <a:latin typeface="HGS創英角ﾎﾟｯﾌﾟ体" panose="040B0A00000000000000" pitchFamily="50" charset="-128"/>
                <a:ea typeface="HGS創英角ﾎﾟｯﾌﾟ体" panose="040B0A00000000000000" pitchFamily="50" charset="-128"/>
              </a:rPr>
              <a:t>ク</a:t>
            </a:r>
          </a:p>
        </p:txBody>
      </p:sp>
      <p:sp>
        <p:nvSpPr>
          <p:cNvPr id="11" name="正方形/長方形 10"/>
          <p:cNvSpPr/>
          <p:nvPr/>
        </p:nvSpPr>
        <p:spPr>
          <a:xfrm>
            <a:off x="4034219" y="78202"/>
            <a:ext cx="2125969" cy="2215991"/>
          </a:xfrm>
          <a:prstGeom prst="rect">
            <a:avLst/>
          </a:prstGeom>
          <a:noFill/>
        </p:spPr>
        <p:txBody>
          <a:bodyPr wrap="square">
            <a:spAutoFit/>
          </a:bodyPr>
          <a:lstStyle/>
          <a:p>
            <a:r>
              <a:rPr lang="ja-JP" altLang="en-US" sz="13800" b="1" dirty="0">
                <a:solidFill>
                  <a:srgbClr val="002060"/>
                </a:solidFill>
                <a:latin typeface="HGS創英角ﾎﾟｯﾌﾟ体" panose="040B0A00000000000000" pitchFamily="50" charset="-128"/>
                <a:ea typeface="HGS創英角ﾎﾟｯﾌﾟ体" panose="040B0A00000000000000" pitchFamily="50" charset="-128"/>
              </a:rPr>
              <a:t>カ</a:t>
            </a:r>
          </a:p>
        </p:txBody>
      </p:sp>
      <p:sp>
        <p:nvSpPr>
          <p:cNvPr id="18" name="正方形/長方形 17"/>
          <p:cNvSpPr/>
          <p:nvPr/>
        </p:nvSpPr>
        <p:spPr>
          <a:xfrm rot="634299">
            <a:off x="6941786" y="-26119"/>
            <a:ext cx="1613302" cy="2554545"/>
          </a:xfrm>
          <a:prstGeom prst="rect">
            <a:avLst/>
          </a:prstGeom>
          <a:noFill/>
        </p:spPr>
        <p:txBody>
          <a:bodyPr wrap="square">
            <a:spAutoFit/>
          </a:bodyPr>
          <a:lstStyle/>
          <a:p>
            <a:r>
              <a:rPr lang="ja-JP" altLang="en-US" sz="16000" b="1" dirty="0">
                <a:solidFill>
                  <a:srgbClr val="002060"/>
                </a:solidFill>
                <a:latin typeface="HGP創英角ｺﾞｼｯｸUB" panose="020B0900000000000000" pitchFamily="50" charset="-128"/>
                <a:ea typeface="HGP創英角ｺﾞｼｯｸUB" panose="020B0900000000000000" pitchFamily="50" charset="-128"/>
              </a:rPr>
              <a:t>！</a:t>
            </a:r>
          </a:p>
        </p:txBody>
      </p:sp>
      <p:sp>
        <p:nvSpPr>
          <p:cNvPr id="20" name="正方形/長方形 19"/>
          <p:cNvSpPr/>
          <p:nvPr/>
        </p:nvSpPr>
        <p:spPr>
          <a:xfrm>
            <a:off x="700576" y="4116789"/>
            <a:ext cx="5087706" cy="2409314"/>
          </a:xfrm>
          <a:prstGeom prst="rect">
            <a:avLst/>
          </a:prstGeom>
          <a:solidFill>
            <a:schemeClr val="bg1"/>
          </a:solidFill>
        </p:spPr>
        <p:txBody>
          <a:bodyPr wrap="square">
            <a:spAutoFit/>
          </a:bodyPr>
          <a:lstStyle/>
          <a:p>
            <a:pPr algn="ct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掲載内容</a:t>
            </a:r>
            <a:r>
              <a:rPr lang="en-US" altLang="ja-JP" sz="1100" b="1" dirty="0">
                <a:latin typeface="游ゴシック" panose="020B0400000000000000" pitchFamily="50" charset="-128"/>
                <a:ea typeface="游ゴシック" panose="020B0400000000000000" pitchFamily="50" charset="-128"/>
              </a:rPr>
              <a:t>】</a:t>
            </a:r>
          </a:p>
          <a:p>
            <a:pPr marL="285750" indent="-285750">
              <a:lnSpc>
                <a:spcPct val="125000"/>
              </a:lnSpc>
              <a:buFont typeface="Wingdings" panose="05000000000000000000" pitchFamily="2" charset="2"/>
              <a:buChar char="l"/>
            </a:pPr>
            <a:r>
              <a:rPr lang="ja-JP" altLang="en-US" sz="1100" dirty="0">
                <a:latin typeface="游ゴシック" panose="020B0400000000000000" pitchFamily="50" charset="-128"/>
                <a:ea typeface="游ゴシック" panose="020B0400000000000000" pitchFamily="50" charset="-128"/>
              </a:rPr>
              <a:t>審議会とは</a:t>
            </a:r>
            <a:endParaRPr lang="en-US" altLang="ja-JP" sz="1100" dirty="0">
              <a:latin typeface="游ゴシック" panose="020B0400000000000000" pitchFamily="50" charset="-128"/>
              <a:ea typeface="游ゴシック" panose="020B0400000000000000" pitchFamily="50" charset="-128"/>
            </a:endParaRPr>
          </a:p>
          <a:p>
            <a:pPr marL="285750" indent="-285750">
              <a:lnSpc>
                <a:spcPct val="125000"/>
              </a:lnSpc>
              <a:buFont typeface="Wingdings" panose="05000000000000000000" pitchFamily="2" charset="2"/>
              <a:buChar char="l"/>
            </a:pPr>
            <a:r>
              <a:rPr lang="ja-JP" altLang="en-US" sz="1100" dirty="0">
                <a:latin typeface="游ゴシック" panose="020B0400000000000000" pitchFamily="50" charset="-128"/>
                <a:ea typeface="游ゴシック" panose="020B0400000000000000" pitchFamily="50" charset="-128"/>
              </a:rPr>
              <a:t>審議会を設置する前に確認しておきたいこと</a:t>
            </a:r>
            <a:endParaRPr lang="en-US" altLang="ja-JP" sz="1100" dirty="0">
              <a:latin typeface="游ゴシック" panose="020B0400000000000000" pitchFamily="50" charset="-128"/>
              <a:ea typeface="游ゴシック" panose="020B0400000000000000" pitchFamily="50" charset="-128"/>
            </a:endParaRPr>
          </a:p>
          <a:p>
            <a:pPr marL="285750" indent="-285750">
              <a:lnSpc>
                <a:spcPct val="125000"/>
              </a:lnSpc>
              <a:buFont typeface="Wingdings" panose="05000000000000000000" pitchFamily="2" charset="2"/>
              <a:buChar char="l"/>
            </a:pPr>
            <a:r>
              <a:rPr lang="ja-JP" altLang="en-US" sz="1100" dirty="0">
                <a:latin typeface="游ゴシック" panose="020B0400000000000000" pitchFamily="50" charset="-128"/>
                <a:ea typeface="游ゴシック" panose="020B0400000000000000" pitchFamily="50" charset="-128"/>
              </a:rPr>
              <a:t>審議会の設置に向けて</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審議会委員の選任基準</a:t>
            </a:r>
            <a:r>
              <a:rPr lang="en-US" altLang="ja-JP" sz="1100" dirty="0">
                <a:latin typeface="游ゴシック" panose="020B0400000000000000" pitchFamily="50" charset="-128"/>
                <a:ea typeface="游ゴシック" panose="020B0400000000000000" pitchFamily="50" charset="-128"/>
              </a:rPr>
              <a:t>】</a:t>
            </a:r>
          </a:p>
          <a:p>
            <a:pPr marL="285750" indent="-285750">
              <a:lnSpc>
                <a:spcPct val="125000"/>
              </a:lnSpc>
              <a:buFont typeface="Wingdings" panose="05000000000000000000" pitchFamily="2" charset="2"/>
              <a:buChar char="l"/>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障害者を含む多様な当事者の参画</a:t>
            </a:r>
            <a:r>
              <a:rPr lang="en-US" altLang="ja-JP" sz="1100" dirty="0">
                <a:latin typeface="游ゴシック" panose="020B0400000000000000" pitchFamily="50" charset="-128"/>
                <a:ea typeface="游ゴシック" panose="020B0400000000000000" pitchFamily="50" charset="-128"/>
              </a:rPr>
              <a:t>】</a:t>
            </a:r>
          </a:p>
          <a:p>
            <a:pPr marL="285750" indent="-285750">
              <a:lnSpc>
                <a:spcPct val="125000"/>
              </a:lnSpc>
              <a:buFont typeface="Wingdings" panose="05000000000000000000" pitchFamily="2" charset="2"/>
              <a:buChar char="l"/>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女性や若者の積極的な参画</a:t>
            </a:r>
            <a:r>
              <a:rPr lang="en-US" altLang="ja-JP" sz="1100" dirty="0">
                <a:latin typeface="游ゴシック" panose="020B0400000000000000" pitchFamily="50" charset="-128"/>
                <a:ea typeface="游ゴシック" panose="020B0400000000000000" pitchFamily="50" charset="-128"/>
              </a:rPr>
              <a:t>】</a:t>
            </a:r>
          </a:p>
          <a:p>
            <a:pPr marL="285750" indent="-285750">
              <a:lnSpc>
                <a:spcPct val="125000"/>
              </a:lnSpc>
              <a:buFont typeface="Wingdings" panose="05000000000000000000" pitchFamily="2" charset="2"/>
              <a:buChar char="l"/>
            </a:pP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事例紹介</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審議会の公募委員の募集</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自治基本条例市民検証会議</a:t>
            </a:r>
            <a:r>
              <a:rPr lang="en-US" altLang="ja-JP" sz="1100" dirty="0">
                <a:latin typeface="游ゴシック" panose="020B0400000000000000" pitchFamily="50" charset="-128"/>
                <a:ea typeface="游ゴシック" panose="020B0400000000000000" pitchFamily="50" charset="-128"/>
              </a:rPr>
              <a:t>】</a:t>
            </a:r>
          </a:p>
          <a:p>
            <a:pPr marL="285750" indent="-285750">
              <a:lnSpc>
                <a:spcPct val="125000"/>
              </a:lnSpc>
              <a:buFont typeface="Wingdings" panose="05000000000000000000" pitchFamily="2" charset="2"/>
              <a:buChar char="l"/>
            </a:pPr>
            <a:r>
              <a:rPr lang="ja-JP" altLang="en-US" sz="1100" dirty="0">
                <a:latin typeface="游ゴシック" panose="020B0400000000000000" pitchFamily="50" charset="-128"/>
                <a:ea typeface="游ゴシック" panose="020B0400000000000000" pitchFamily="50" charset="-128"/>
              </a:rPr>
              <a:t>審議会開催の際に、押さえておきたいポイント</a:t>
            </a:r>
            <a:endParaRPr lang="en-US" altLang="ja-JP" sz="1100" dirty="0">
              <a:latin typeface="游ゴシック" panose="020B0400000000000000" pitchFamily="50" charset="-128"/>
              <a:ea typeface="游ゴシック" panose="020B0400000000000000" pitchFamily="50" charset="-128"/>
            </a:endParaRPr>
          </a:p>
          <a:p>
            <a:pPr marL="285750" indent="-285750">
              <a:lnSpc>
                <a:spcPct val="125000"/>
              </a:lnSpc>
              <a:buFont typeface="Wingdings" panose="05000000000000000000" pitchFamily="2" charset="2"/>
              <a:buChar char="l"/>
            </a:pP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事例紹介</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審議会の運営を工夫</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あかしインクルーシブ条例検討会</a:t>
            </a:r>
            <a:r>
              <a:rPr lang="en-US" altLang="ja-JP" sz="1100" dirty="0">
                <a:latin typeface="游ゴシック" panose="020B0400000000000000" pitchFamily="50" charset="-128"/>
                <a:ea typeface="游ゴシック" panose="020B0400000000000000" pitchFamily="50" charset="-128"/>
              </a:rPr>
              <a:t>】</a:t>
            </a:r>
          </a:p>
          <a:p>
            <a:pPr marL="285750" indent="-285750">
              <a:lnSpc>
                <a:spcPct val="125000"/>
              </a:lnSpc>
              <a:buFont typeface="Wingdings" panose="05000000000000000000" pitchFamily="2" charset="2"/>
              <a:buChar char="l"/>
            </a:pP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事例紹介</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審議会の資料を工夫</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あかしＳＤＧｓ推進審議会</a:t>
            </a:r>
            <a:r>
              <a:rPr lang="en-US" altLang="ja-JP" sz="1100" dirty="0">
                <a:latin typeface="游ゴシック" panose="020B0400000000000000" pitchFamily="50" charset="-128"/>
                <a:ea typeface="游ゴシック" panose="020B0400000000000000" pitchFamily="50" charset="-128"/>
              </a:rPr>
              <a:t>】</a:t>
            </a:r>
          </a:p>
          <a:p>
            <a:pPr marL="285750" indent="-285750">
              <a:lnSpc>
                <a:spcPct val="125000"/>
              </a:lnSpc>
              <a:buFont typeface="Wingdings" panose="05000000000000000000" pitchFamily="2" charset="2"/>
              <a:buChar char="l"/>
            </a:pPr>
            <a:r>
              <a:rPr lang="ja-JP" altLang="en-US" sz="1100" dirty="0">
                <a:latin typeface="游ゴシック" panose="020B0400000000000000" pitchFamily="50" charset="-128"/>
                <a:ea typeface="游ゴシック" panose="020B0400000000000000" pitchFamily="50" charset="-128"/>
              </a:rPr>
              <a:t>審議会のこれから</a:t>
            </a:r>
            <a:endParaRPr lang="en-US" altLang="ja-JP" sz="1100" dirty="0">
              <a:latin typeface="游ゴシック" panose="020B0400000000000000" pitchFamily="50" charset="-128"/>
              <a:ea typeface="游ゴシック" panose="020B0400000000000000" pitchFamily="50" charset="-128"/>
            </a:endParaRPr>
          </a:p>
        </p:txBody>
      </p:sp>
      <p:sp>
        <p:nvSpPr>
          <p:cNvPr id="6" name="二等辺三角形 5"/>
          <p:cNvSpPr/>
          <p:nvPr/>
        </p:nvSpPr>
        <p:spPr>
          <a:xfrm>
            <a:off x="6213639" y="4616657"/>
            <a:ext cx="2049699" cy="1509681"/>
          </a:xfrm>
          <a:prstGeom prst="triangle">
            <a:avLst/>
          </a:prstGeom>
          <a:noFill/>
          <a:ln w="984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373470" y="5229872"/>
            <a:ext cx="1725100" cy="528350"/>
          </a:xfrm>
          <a:prstGeom prst="rect">
            <a:avLst/>
          </a:prstGeom>
          <a:solidFill>
            <a:schemeClr val="bg1"/>
          </a:solidFill>
        </p:spPr>
        <p:txBody>
          <a:bodyPr wrap="square">
            <a:spAutoFit/>
          </a:bodyPr>
          <a:lstStyle/>
          <a:p>
            <a:pPr algn="ctr">
              <a:lnSpc>
                <a:spcPts val="1700"/>
              </a:lnSpc>
            </a:pPr>
            <a:r>
              <a:rPr lang="ja-JP" altLang="en-US" sz="1200" dirty="0">
                <a:latin typeface="メイリオ" panose="020B0604030504040204" pitchFamily="50" charset="-128"/>
                <a:ea typeface="メイリオ" panose="020B0604030504040204" pitchFamily="50" charset="-128"/>
              </a:rPr>
              <a:t>発行：総務課法務担当</a:t>
            </a:r>
            <a:endParaRPr lang="en-US" altLang="ja-JP" sz="1200" dirty="0">
              <a:latin typeface="メイリオ" panose="020B0604030504040204" pitchFamily="50" charset="-128"/>
              <a:ea typeface="メイリオ" panose="020B0604030504040204" pitchFamily="50" charset="-128"/>
            </a:endParaRPr>
          </a:p>
          <a:p>
            <a:pPr algn="ctr">
              <a:lnSpc>
                <a:spcPts val="1700"/>
              </a:lnSpc>
            </a:pPr>
            <a:r>
              <a:rPr lang="en-US" altLang="ja-JP" sz="1200" dirty="0">
                <a:latin typeface="メイリオ" panose="020B0604030504040204" pitchFamily="50" charset="-128"/>
                <a:ea typeface="メイリオ" panose="020B0604030504040204" pitchFamily="50" charset="-128"/>
              </a:rPr>
              <a:t>Vol.4 2024.7</a:t>
            </a:r>
            <a:endParaRPr lang="ja-JP" altLang="en-US" sz="1200"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82AC1E01-9060-432B-B4B7-55C1F587CAF3}"/>
              </a:ext>
            </a:extLst>
          </p:cNvPr>
          <p:cNvSpPr>
            <a:spLocks noGrp="1"/>
          </p:cNvSpPr>
          <p:nvPr>
            <p:ph type="sldNum" sz="quarter" idx="12"/>
          </p:nvPr>
        </p:nvSpPr>
        <p:spPr/>
        <p:txBody>
          <a:bodyPr/>
          <a:lstStyle/>
          <a:p>
            <a:fld id="{388691C2-7742-41D7-A4DD-CCBBEB2D0754}" type="slidenum">
              <a:rPr kumimoji="1" lang="ja-JP" altLang="en-US" smtClean="0"/>
              <a:t>1</a:t>
            </a:fld>
            <a:endParaRPr kumimoji="1" lang="ja-JP" altLang="en-US" dirty="0"/>
          </a:p>
        </p:txBody>
      </p:sp>
      <p:pic>
        <p:nvPicPr>
          <p:cNvPr id="5" name="図 4">
            <a:extLst>
              <a:ext uri="{FF2B5EF4-FFF2-40B4-BE49-F238E27FC236}">
                <a16:creationId xmlns:a16="http://schemas.microsoft.com/office/drawing/2014/main" id="{124BC22B-684B-468B-A8A4-70AAEC4DE0A6}"/>
              </a:ext>
            </a:extLst>
          </p:cNvPr>
          <p:cNvPicPr>
            <a:picLocks noChangeAspect="1"/>
          </p:cNvPicPr>
          <p:nvPr/>
        </p:nvPicPr>
        <p:blipFill>
          <a:blip r:embed="rId2"/>
          <a:stretch>
            <a:fillRect/>
          </a:stretch>
        </p:blipFill>
        <p:spPr>
          <a:xfrm>
            <a:off x="5207433" y="4283560"/>
            <a:ext cx="1383885" cy="879588"/>
          </a:xfrm>
          <a:prstGeom prst="rect">
            <a:avLst/>
          </a:prstGeom>
        </p:spPr>
      </p:pic>
      <p:sp>
        <p:nvSpPr>
          <p:cNvPr id="13" name="Rectangle 5">
            <a:extLst>
              <a:ext uri="{FF2B5EF4-FFF2-40B4-BE49-F238E27FC236}">
                <a16:creationId xmlns:a16="http://schemas.microsoft.com/office/drawing/2014/main" id="{44AB8911-DE64-455B-A5BF-CF643B1A719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6">
            <a:extLst>
              <a:ext uri="{FF2B5EF4-FFF2-40B4-BE49-F238E27FC236}">
                <a16:creationId xmlns:a16="http://schemas.microsoft.com/office/drawing/2014/main" id="{EDDBF0C1-346A-4933-AD49-E0AAC648E60D}"/>
              </a:ext>
            </a:extLst>
          </p:cNvPr>
          <p:cNvSpPr>
            <a:spLocks noChangeArrowheads="1"/>
          </p:cNvSpPr>
          <p:nvPr/>
        </p:nvSpPr>
        <p:spPr bwMode="auto">
          <a:xfrm>
            <a:off x="379148" y="2662932"/>
            <a:ext cx="8186857" cy="123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04800" algn="l" defTabSz="914400" rtl="0" eaLnBrk="0" fontAlgn="base" latinLnBrk="0" hangingPunct="0">
              <a:lnSpc>
                <a:spcPct val="125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mn-ea"/>
                <a:cs typeface="Times New Roman" panose="02020603050405020304" pitchFamily="18" charset="0"/>
              </a:rPr>
              <a:t>「市民参画手続の中で、パブコメに次いで多く実施される手法が、審議会手続です。</a:t>
            </a:r>
            <a:endParaRPr kumimoji="0" lang="ja-JP" altLang="ja-JP" sz="600" b="0" i="0" u="none" strike="noStrike" cap="none" normalizeH="0" baseline="0" dirty="0">
              <a:ln>
                <a:noFill/>
              </a:ln>
              <a:solidFill>
                <a:schemeClr val="tx1"/>
              </a:solidFill>
              <a:effectLst/>
              <a:latin typeface="+mn-ea"/>
            </a:endParaRPr>
          </a:p>
          <a:p>
            <a:pPr marL="0" marR="0" lvl="0" indent="304800" algn="l" defTabSz="914400" rtl="0" eaLnBrk="0" fontAlgn="base" latinLnBrk="0" hangingPunct="0">
              <a:lnSpc>
                <a:spcPct val="125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mn-ea"/>
                <a:cs typeface="Times New Roman" panose="02020603050405020304" pitchFamily="18" charset="0"/>
              </a:rPr>
              <a:t>市民参画手法としての審議会を実施する場合は、当然ながら必ず市民を委員に入れなければなりません</a:t>
            </a:r>
            <a:r>
              <a:rPr kumimoji="0" lang="ja-JP" altLang="en-US" sz="1200" b="0" i="0" u="none" strike="noStrike" cap="none" normalizeH="0" baseline="0" dirty="0">
                <a:ln>
                  <a:noFill/>
                </a:ln>
                <a:solidFill>
                  <a:schemeClr val="tx1"/>
                </a:solidFill>
                <a:effectLst/>
                <a:latin typeface="+mn-ea"/>
                <a:cs typeface="Times New Roman" panose="02020603050405020304" pitchFamily="18" charset="0"/>
              </a:rPr>
              <a:t>。</a:t>
            </a:r>
            <a:endParaRPr kumimoji="0" lang="en-US" altLang="ja-JP" sz="1200" b="0" i="0" u="none" strike="noStrike" cap="none" normalizeH="0" baseline="0" dirty="0">
              <a:ln>
                <a:noFill/>
              </a:ln>
              <a:solidFill>
                <a:schemeClr val="tx1"/>
              </a:solidFill>
              <a:effectLst/>
              <a:latin typeface="+mn-ea"/>
              <a:cs typeface="Times New Roman" panose="02020603050405020304" pitchFamily="18" charset="0"/>
            </a:endParaRPr>
          </a:p>
          <a:p>
            <a:pPr marL="0" marR="0" lvl="0" indent="304800" algn="l" defTabSz="914400" rtl="0" eaLnBrk="0" fontAlgn="base" latinLnBrk="0" hangingPunct="0">
              <a:lnSpc>
                <a:spcPct val="125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mn-ea"/>
                <a:cs typeface="Times New Roman" panose="02020603050405020304" pitchFamily="18" charset="0"/>
              </a:rPr>
              <a:t>また、昨年度の条例改正により、委員の多様性を確保するための規定が設けられ、参画の裾野が拡がりました。</a:t>
            </a:r>
            <a:endParaRPr kumimoji="0" lang="en-US" altLang="ja-JP" sz="1200" b="0" i="0" u="none" strike="noStrike" cap="none" normalizeH="0" baseline="0" dirty="0">
              <a:ln>
                <a:noFill/>
              </a:ln>
              <a:solidFill>
                <a:schemeClr val="tx1"/>
              </a:solidFill>
              <a:effectLst/>
              <a:latin typeface="+mn-ea"/>
              <a:cs typeface="Times New Roman" panose="02020603050405020304" pitchFamily="18" charset="0"/>
            </a:endParaRPr>
          </a:p>
          <a:p>
            <a:pPr marL="0" marR="0" lvl="0" indent="304800" algn="l" defTabSz="914400" rtl="0" eaLnBrk="0" fontAlgn="base" latinLnBrk="0" hangingPunct="0">
              <a:lnSpc>
                <a:spcPct val="125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mn-ea"/>
                <a:cs typeface="Times New Roman" panose="02020603050405020304" pitchFamily="18" charset="0"/>
              </a:rPr>
              <a:t>多種多様な方に委員になっていただくことで、審議会手続が一層有意義なものになると考えます。</a:t>
            </a:r>
            <a:endParaRPr kumimoji="0" lang="ja-JP" altLang="ja-JP" sz="600" b="0" i="0" u="none" strike="noStrike" cap="none" normalizeH="0" baseline="0" dirty="0">
              <a:ln>
                <a:noFill/>
              </a:ln>
              <a:solidFill>
                <a:schemeClr val="tx1"/>
              </a:solidFill>
              <a:effectLst/>
              <a:latin typeface="+mn-ea"/>
            </a:endParaRPr>
          </a:p>
          <a:p>
            <a:pPr marL="0" marR="0" lvl="0" indent="304800" algn="l" defTabSz="914400" rtl="0" eaLnBrk="0" fontAlgn="base" latinLnBrk="0" hangingPunct="0">
              <a:lnSpc>
                <a:spcPct val="125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mn-ea"/>
                <a:cs typeface="Times New Roman" panose="02020603050405020304" pitchFamily="18" charset="0"/>
              </a:rPr>
              <a:t>今回のサンカクを確認し、審議会手続の運営について要点を押さえましょう。」</a:t>
            </a:r>
            <a:endParaRPr kumimoji="0" lang="ja-JP" altLang="ja-JP" sz="1800" b="0" i="0" u="none" strike="noStrike" cap="none" normalizeH="0" baseline="0" dirty="0">
              <a:ln>
                <a:noFill/>
              </a:ln>
              <a:solidFill>
                <a:schemeClr val="tx1"/>
              </a:solidFill>
              <a:effectLst/>
              <a:latin typeface="+mn-ea"/>
            </a:endParaRPr>
          </a:p>
        </p:txBody>
      </p:sp>
      <p:sp>
        <p:nvSpPr>
          <p:cNvPr id="7" name="正方形/長方形 6"/>
          <p:cNvSpPr/>
          <p:nvPr/>
        </p:nvSpPr>
        <p:spPr>
          <a:xfrm>
            <a:off x="7899689" y="143813"/>
            <a:ext cx="968086" cy="3215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資料８</a:t>
            </a:r>
            <a:endParaRPr kumimoji="1" lang="ja-JP" altLang="en-US" dirty="0"/>
          </a:p>
        </p:txBody>
      </p:sp>
    </p:spTree>
    <p:extLst>
      <p:ext uri="{BB962C8B-B14F-4D97-AF65-F5344CB8AC3E}">
        <p14:creationId xmlns:p14="http://schemas.microsoft.com/office/powerpoint/2010/main" val="3080453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矢印: 下 22">
            <a:extLst>
              <a:ext uri="{FF2B5EF4-FFF2-40B4-BE49-F238E27FC236}">
                <a16:creationId xmlns:a16="http://schemas.microsoft.com/office/drawing/2014/main" id="{90365AC4-ED6C-4199-A03A-D0780889C7BD}"/>
              </a:ext>
            </a:extLst>
          </p:cNvPr>
          <p:cNvSpPr/>
          <p:nvPr/>
        </p:nvSpPr>
        <p:spPr>
          <a:xfrm>
            <a:off x="6818793" y="2610620"/>
            <a:ext cx="113300" cy="343138"/>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477A801C-BA75-4D49-B196-43FE06D85D15}"/>
              </a:ext>
            </a:extLst>
          </p:cNvPr>
          <p:cNvSpPr/>
          <p:nvPr/>
        </p:nvSpPr>
        <p:spPr>
          <a:xfrm flipV="1">
            <a:off x="5647685" y="5355046"/>
            <a:ext cx="2350459" cy="698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DCE0662A-1C01-48CB-97EE-2A885C8CE40C}"/>
              </a:ext>
            </a:extLst>
          </p:cNvPr>
          <p:cNvSpPr/>
          <p:nvPr/>
        </p:nvSpPr>
        <p:spPr>
          <a:xfrm flipV="1">
            <a:off x="6476911" y="4351568"/>
            <a:ext cx="1834942" cy="698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F05720A-26CD-4246-9248-7B8E13CFD220}"/>
              </a:ext>
            </a:extLst>
          </p:cNvPr>
          <p:cNvSpPr/>
          <p:nvPr/>
        </p:nvSpPr>
        <p:spPr>
          <a:xfrm>
            <a:off x="5335739" y="4520318"/>
            <a:ext cx="1141172" cy="698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0" y="0"/>
            <a:ext cx="9144000" cy="4406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19631" y="71343"/>
            <a:ext cx="8117776" cy="369332"/>
          </a:xfrm>
          <a:prstGeom prst="rect">
            <a:avLst/>
          </a:prstGeom>
        </p:spPr>
        <p:txBody>
          <a:bodyPr wrap="square">
            <a:spAutoFit/>
          </a:bodyPr>
          <a:lstStyle/>
          <a:p>
            <a:r>
              <a:rPr lang="ja-JP" altLang="en-US" b="1" dirty="0">
                <a:solidFill>
                  <a:srgbClr val="002060"/>
                </a:solidFill>
                <a:latin typeface="メイリオ" panose="020B0604030504040204" pitchFamily="50" charset="-128"/>
                <a:ea typeface="メイリオ" panose="020B0604030504040204" pitchFamily="50" charset="-128"/>
              </a:rPr>
              <a:t>　</a:t>
            </a:r>
            <a:r>
              <a:rPr lang="en-US" altLang="ja-JP" b="1" dirty="0">
                <a:solidFill>
                  <a:srgbClr val="002060"/>
                </a:solidFill>
                <a:latin typeface="メイリオ" panose="020B0604030504040204" pitchFamily="50" charset="-128"/>
                <a:ea typeface="メイリオ" panose="020B0604030504040204" pitchFamily="50" charset="-128"/>
              </a:rPr>
              <a:t> 【</a:t>
            </a:r>
            <a:r>
              <a:rPr lang="ja-JP" altLang="en-US" b="1" dirty="0">
                <a:solidFill>
                  <a:srgbClr val="002060"/>
                </a:solidFill>
                <a:latin typeface="メイリオ" panose="020B0604030504040204" pitchFamily="50" charset="-128"/>
                <a:ea typeface="メイリオ" panose="020B0604030504040204" pitchFamily="50" charset="-128"/>
              </a:rPr>
              <a:t>事例紹介</a:t>
            </a:r>
            <a:r>
              <a:rPr lang="en-US" altLang="ja-JP" b="1" dirty="0">
                <a:solidFill>
                  <a:srgbClr val="002060"/>
                </a:solidFill>
                <a:latin typeface="メイリオ" panose="020B0604030504040204" pitchFamily="50" charset="-128"/>
                <a:ea typeface="メイリオ" panose="020B0604030504040204" pitchFamily="50" charset="-128"/>
              </a:rPr>
              <a:t>】</a:t>
            </a:r>
            <a:r>
              <a:rPr lang="ja-JP" altLang="en-US" b="1" dirty="0">
                <a:solidFill>
                  <a:srgbClr val="002060"/>
                </a:solidFill>
                <a:latin typeface="メイリオ" panose="020B0604030504040204" pitchFamily="50" charset="-128"/>
                <a:ea typeface="メイリオ" panose="020B0604030504040204" pitchFamily="50" charset="-128"/>
              </a:rPr>
              <a:t>審議会の運営を工夫</a:t>
            </a:r>
            <a:r>
              <a:rPr lang="en-US" altLang="ja-JP" b="1" dirty="0">
                <a:solidFill>
                  <a:srgbClr val="002060"/>
                </a:solidFill>
                <a:latin typeface="メイリオ" panose="020B0604030504040204" pitchFamily="50" charset="-128"/>
                <a:ea typeface="メイリオ" panose="020B0604030504040204" pitchFamily="50" charset="-128"/>
              </a:rPr>
              <a:t>【</a:t>
            </a:r>
            <a:r>
              <a:rPr lang="ja-JP" altLang="en-US" b="1" dirty="0">
                <a:solidFill>
                  <a:srgbClr val="002060"/>
                </a:solidFill>
                <a:latin typeface="メイリオ" panose="020B0604030504040204" pitchFamily="50" charset="-128"/>
                <a:ea typeface="メイリオ" panose="020B0604030504040204" pitchFamily="50" charset="-128"/>
              </a:rPr>
              <a:t>あかしインクルーシブ条例検討会</a:t>
            </a:r>
            <a:r>
              <a:rPr lang="en-US" altLang="ja-JP" b="1" dirty="0">
                <a:solidFill>
                  <a:srgbClr val="002060"/>
                </a:solidFill>
                <a:latin typeface="メイリオ" panose="020B0604030504040204" pitchFamily="50" charset="-128"/>
                <a:ea typeface="メイリオ" panose="020B0604030504040204" pitchFamily="50" charset="-128"/>
              </a:rPr>
              <a:t>】</a:t>
            </a:r>
            <a:endParaRPr lang="ja-JP" altLang="en-US" b="1" dirty="0">
              <a:solidFill>
                <a:srgbClr val="002060"/>
              </a:solidFill>
              <a:latin typeface="メイリオ" panose="020B0604030504040204" pitchFamily="50" charset="-128"/>
              <a:ea typeface="メイリオ" panose="020B0604030504040204" pitchFamily="50" charset="-128"/>
            </a:endParaRPr>
          </a:p>
        </p:txBody>
      </p:sp>
      <p:sp>
        <p:nvSpPr>
          <p:cNvPr id="106" name="正方形/長方形 105">
            <a:extLst>
              <a:ext uri="{FF2B5EF4-FFF2-40B4-BE49-F238E27FC236}">
                <a16:creationId xmlns:a16="http://schemas.microsoft.com/office/drawing/2014/main" id="{F650E589-18EB-4D78-821B-01037E3A93A2}"/>
              </a:ext>
            </a:extLst>
          </p:cNvPr>
          <p:cNvSpPr/>
          <p:nvPr/>
        </p:nvSpPr>
        <p:spPr>
          <a:xfrm>
            <a:off x="-38525" y="3408256"/>
            <a:ext cx="5051703" cy="276999"/>
          </a:xfrm>
          <a:prstGeom prst="rect">
            <a:avLst/>
          </a:prstGeom>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rPr>
              <a:t>Ｂ部会</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ユニバーサルツーリズムについて検討</a:t>
            </a:r>
            <a:r>
              <a:rPr lang="en-US" altLang="ja-JP" sz="1200" b="1" dirty="0">
                <a:latin typeface="メイリオ" panose="020B0604030504040204" pitchFamily="50" charset="-128"/>
                <a:ea typeface="メイリオ" panose="020B0604030504040204" pitchFamily="50" charset="-128"/>
              </a:rPr>
              <a:t>】</a:t>
            </a:r>
          </a:p>
        </p:txBody>
      </p:sp>
      <p:sp>
        <p:nvSpPr>
          <p:cNvPr id="7" name="正方形/長方形 6">
            <a:extLst>
              <a:ext uri="{FF2B5EF4-FFF2-40B4-BE49-F238E27FC236}">
                <a16:creationId xmlns:a16="http://schemas.microsoft.com/office/drawing/2014/main" id="{5CC9876E-55A4-8CA0-D453-EEB84ADCF805}"/>
              </a:ext>
            </a:extLst>
          </p:cNvPr>
          <p:cNvSpPr/>
          <p:nvPr/>
        </p:nvSpPr>
        <p:spPr>
          <a:xfrm>
            <a:off x="4871246" y="3003324"/>
            <a:ext cx="3994482" cy="273235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F204D410-DE35-8EE4-1A0C-F2C01C063F3A}"/>
              </a:ext>
            </a:extLst>
          </p:cNvPr>
          <p:cNvSpPr/>
          <p:nvPr/>
        </p:nvSpPr>
        <p:spPr>
          <a:xfrm>
            <a:off x="5492923" y="3562204"/>
            <a:ext cx="2845767" cy="276999"/>
          </a:xfrm>
          <a:prstGeom prst="rect">
            <a:avLst/>
          </a:prstGeom>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rPr>
              <a:t>あかしインクルーシブ条例（抜粋）</a:t>
            </a:r>
            <a:endParaRPr lang="en-US" altLang="ja-JP" sz="1200" b="1"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BDFFDCC7-16C6-4289-5925-6CE8B866ED6F}"/>
              </a:ext>
            </a:extLst>
          </p:cNvPr>
          <p:cNvSpPr/>
          <p:nvPr/>
        </p:nvSpPr>
        <p:spPr>
          <a:xfrm>
            <a:off x="5251044" y="3914717"/>
            <a:ext cx="3329662" cy="938719"/>
          </a:xfrm>
          <a:prstGeom prst="rect">
            <a:avLst/>
          </a:prstGeom>
        </p:spPr>
        <p:txBody>
          <a:bodyPr wrap="square">
            <a:spAutoFit/>
          </a:bodyPr>
          <a:lstStyle/>
          <a:p>
            <a:r>
              <a:rPr lang="ja-JP" altLang="en-US" sz="1100" dirty="0">
                <a:latin typeface="游ゴシック" panose="020B0400000000000000" pitchFamily="50" charset="-128"/>
                <a:ea typeface="游ゴシック" panose="020B0400000000000000" pitchFamily="50" charset="-128"/>
              </a:rPr>
              <a:t>（災害時要配慮者の支援等）</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第１３条　災害時に災害時要配慮者の安全が確保されるためには、平常時における地域住民同士のつながりの重要性が市、市民、事業者、関係機関等に認識されなければならない。</a:t>
            </a:r>
            <a:endParaRPr lang="en-US" altLang="ja-JP" sz="1100" dirty="0">
              <a:latin typeface="游ゴシック" panose="020B0400000000000000" pitchFamily="50" charset="-128"/>
              <a:ea typeface="游ゴシック" panose="020B0400000000000000" pitchFamily="50" charset="-128"/>
            </a:endParaRPr>
          </a:p>
        </p:txBody>
      </p:sp>
      <p:sp>
        <p:nvSpPr>
          <p:cNvPr id="26" name="正方形/長方形 25">
            <a:extLst>
              <a:ext uri="{FF2B5EF4-FFF2-40B4-BE49-F238E27FC236}">
                <a16:creationId xmlns:a16="http://schemas.microsoft.com/office/drawing/2014/main" id="{763A91B5-6CE4-4F7E-A6EB-1C540F2BD34E}"/>
              </a:ext>
            </a:extLst>
          </p:cNvPr>
          <p:cNvSpPr/>
          <p:nvPr/>
        </p:nvSpPr>
        <p:spPr>
          <a:xfrm>
            <a:off x="5718" y="5934140"/>
            <a:ext cx="9143999" cy="724400"/>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kumimoji="1" lang="ja-JP" altLang="en-US" dirty="0"/>
          </a:p>
        </p:txBody>
      </p:sp>
      <p:sp>
        <p:nvSpPr>
          <p:cNvPr id="27" name="正方形/長方形 26">
            <a:extLst>
              <a:ext uri="{FF2B5EF4-FFF2-40B4-BE49-F238E27FC236}">
                <a16:creationId xmlns:a16="http://schemas.microsoft.com/office/drawing/2014/main" id="{3423635D-26AB-4A2C-83B7-F6F4F4C4317E}"/>
              </a:ext>
            </a:extLst>
          </p:cNvPr>
          <p:cNvSpPr/>
          <p:nvPr/>
        </p:nvSpPr>
        <p:spPr>
          <a:xfrm>
            <a:off x="63219" y="6050276"/>
            <a:ext cx="9017561" cy="467436"/>
          </a:xfrm>
          <a:prstGeom prst="rect">
            <a:avLst/>
          </a:prstGeom>
        </p:spPr>
        <p:txBody>
          <a:bodyPr wrap="square">
            <a:spAutoFit/>
          </a:bodyPr>
          <a:lstStyle/>
          <a:p>
            <a:pPr algn="ctr">
              <a:lnSpc>
                <a:spcPct val="125000"/>
              </a:lnSpc>
            </a:pPr>
            <a:r>
              <a:rPr lang="ja-JP" altLang="en-US" sz="1000" dirty="0">
                <a:latin typeface="メイリオ" panose="020B0604030504040204" pitchFamily="50" charset="-128"/>
                <a:ea typeface="メイリオ" panose="020B0604030504040204" pitchFamily="50" charset="-128"/>
              </a:rPr>
              <a:t>会議の出席人数が多いと、意見やアイデアがあっても、委縮して発言しにくいケースがあります。しかし、少人数制にすることで、</a:t>
            </a:r>
            <a:endParaRPr lang="en-US" altLang="ja-JP" sz="1000" dirty="0">
              <a:latin typeface="メイリオ" panose="020B0604030504040204" pitchFamily="50" charset="-128"/>
              <a:ea typeface="メイリオ" panose="020B0604030504040204" pitchFamily="50" charset="-128"/>
            </a:endParaRPr>
          </a:p>
          <a:p>
            <a:pPr algn="ctr">
              <a:lnSpc>
                <a:spcPct val="125000"/>
              </a:lnSpc>
            </a:pPr>
            <a:r>
              <a:rPr lang="ja-JP" altLang="en-US" sz="1000" dirty="0">
                <a:latin typeface="メイリオ" panose="020B0604030504040204" pitchFamily="50" charset="-128"/>
                <a:ea typeface="メイリオ" panose="020B0604030504040204" pitchFamily="50" charset="-128"/>
              </a:rPr>
              <a:t>ためらわずに発言ができます。また、全体会で発言する前に、部会で話し合っておくことで、意見がブラッシュアップされます。</a:t>
            </a:r>
            <a:endParaRPr lang="en-US" altLang="ja-JP" sz="1000" dirty="0">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41AB5610-5010-431A-81BB-9997743F4538}"/>
              </a:ext>
            </a:extLst>
          </p:cNvPr>
          <p:cNvGrpSpPr/>
          <p:nvPr/>
        </p:nvGrpSpPr>
        <p:grpSpPr>
          <a:xfrm>
            <a:off x="-123224" y="928799"/>
            <a:ext cx="5051703" cy="2188195"/>
            <a:chOff x="-346941" y="3407930"/>
            <a:chExt cx="5051703" cy="2188195"/>
          </a:xfrm>
        </p:grpSpPr>
        <p:grpSp>
          <p:nvGrpSpPr>
            <p:cNvPr id="28" name="グループ化 27">
              <a:extLst>
                <a:ext uri="{FF2B5EF4-FFF2-40B4-BE49-F238E27FC236}">
                  <a16:creationId xmlns:a16="http://schemas.microsoft.com/office/drawing/2014/main" id="{FEBFF28F-370B-4333-9930-DD2BB5E10C44}"/>
                </a:ext>
              </a:extLst>
            </p:cNvPr>
            <p:cNvGrpSpPr/>
            <p:nvPr/>
          </p:nvGrpSpPr>
          <p:grpSpPr>
            <a:xfrm>
              <a:off x="1458342" y="3813977"/>
              <a:ext cx="1838489" cy="608502"/>
              <a:chOff x="5899778" y="2140968"/>
              <a:chExt cx="1838489" cy="608502"/>
            </a:xfrm>
          </p:grpSpPr>
          <p:pic>
            <p:nvPicPr>
              <p:cNvPr id="29" name="Picture 30" descr="E:\GUM09\イラスト\08_サッカーキャラクター\GUM09_CL08008.jpg">
                <a:extLst>
                  <a:ext uri="{FF2B5EF4-FFF2-40B4-BE49-F238E27FC236}">
                    <a16:creationId xmlns:a16="http://schemas.microsoft.com/office/drawing/2014/main" id="{9F196E50-23A0-4FB8-BAB2-4007C87856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9778" y="2140968"/>
                <a:ext cx="351876" cy="60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3" descr="E:\GUM09\イラスト\08_サッカーキャラクター\GUM09_CL08001.jpg">
                <a:extLst>
                  <a:ext uri="{FF2B5EF4-FFF2-40B4-BE49-F238E27FC236}">
                    <a16:creationId xmlns:a16="http://schemas.microsoft.com/office/drawing/2014/main" id="{A6C74343-97AF-4A20-8D7E-ACF929A414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6611" y="2151881"/>
                <a:ext cx="321656" cy="55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4" descr="E:\GUM09\イラスト\08_サッカーキャラクター\GUM09_CL08002.jpg">
                <a:extLst>
                  <a:ext uri="{FF2B5EF4-FFF2-40B4-BE49-F238E27FC236}">
                    <a16:creationId xmlns:a16="http://schemas.microsoft.com/office/drawing/2014/main" id="{1CC6392A-5A3C-4F1B-BD6E-87135233AB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4926" y="2154238"/>
                <a:ext cx="323401" cy="56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5" descr="E:\GUM09\イラスト\08_サッカーキャラクター\GUM09_CL08003.jpg">
                <a:extLst>
                  <a:ext uri="{FF2B5EF4-FFF2-40B4-BE49-F238E27FC236}">
                    <a16:creationId xmlns:a16="http://schemas.microsoft.com/office/drawing/2014/main" id="{5CA86581-42FE-417D-9573-EB7BB6CEA9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3797" y="2143006"/>
                <a:ext cx="326550" cy="5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26" descr="E:\GUM09\イラスト\08_サッカーキャラクター\GUM09_CL08004.jpg">
              <a:extLst>
                <a:ext uri="{FF2B5EF4-FFF2-40B4-BE49-F238E27FC236}">
                  <a16:creationId xmlns:a16="http://schemas.microsoft.com/office/drawing/2014/main" id="{AFD74EB7-58A5-4B6F-AB12-2A91CB03E1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9968" y="3828060"/>
              <a:ext cx="349267" cy="60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34">
              <a:extLst>
                <a:ext uri="{FF2B5EF4-FFF2-40B4-BE49-F238E27FC236}">
                  <a16:creationId xmlns:a16="http://schemas.microsoft.com/office/drawing/2014/main" id="{CE3A951B-939E-4254-A442-C2C0F382CD99}"/>
                </a:ext>
              </a:extLst>
            </p:cNvPr>
            <p:cNvPicPr>
              <a:picLocks noChangeAspect="1"/>
            </p:cNvPicPr>
            <p:nvPr/>
          </p:nvPicPr>
          <p:blipFill>
            <a:blip r:embed="rId7"/>
            <a:stretch>
              <a:fillRect/>
            </a:stretch>
          </p:blipFill>
          <p:spPr>
            <a:xfrm>
              <a:off x="2614090" y="3810968"/>
              <a:ext cx="341907" cy="591119"/>
            </a:xfrm>
            <a:prstGeom prst="rect">
              <a:avLst/>
            </a:prstGeom>
          </p:spPr>
        </p:pic>
        <p:sp>
          <p:nvSpPr>
            <p:cNvPr id="36" name="正方形/長方形 35">
              <a:extLst>
                <a:ext uri="{FF2B5EF4-FFF2-40B4-BE49-F238E27FC236}">
                  <a16:creationId xmlns:a16="http://schemas.microsoft.com/office/drawing/2014/main" id="{FFC47475-8316-407B-AC31-A11B67B7B2C4}"/>
                </a:ext>
              </a:extLst>
            </p:cNvPr>
            <p:cNvSpPr/>
            <p:nvPr/>
          </p:nvSpPr>
          <p:spPr>
            <a:xfrm>
              <a:off x="-346941" y="3443017"/>
              <a:ext cx="5051703" cy="276999"/>
            </a:xfrm>
            <a:prstGeom prst="rect">
              <a:avLst/>
            </a:prstGeom>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rPr>
                <a:t>Ａ部会</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要配慮者の支援について検討</a:t>
              </a:r>
              <a:r>
                <a:rPr lang="en-US" altLang="ja-JP" sz="1200" b="1" dirty="0">
                  <a:latin typeface="メイリオ" panose="020B0604030504040204" pitchFamily="50" charset="-128"/>
                  <a:ea typeface="メイリオ" panose="020B0604030504040204" pitchFamily="50" charset="-128"/>
                </a:rPr>
                <a:t>】</a:t>
              </a:r>
            </a:p>
          </p:txBody>
        </p:sp>
        <p:sp>
          <p:nvSpPr>
            <p:cNvPr id="37" name="正方形/長方形 36">
              <a:extLst>
                <a:ext uri="{FF2B5EF4-FFF2-40B4-BE49-F238E27FC236}">
                  <a16:creationId xmlns:a16="http://schemas.microsoft.com/office/drawing/2014/main" id="{B6F563B4-8B1F-4601-B88F-762338DB5333}"/>
                </a:ext>
              </a:extLst>
            </p:cNvPr>
            <p:cNvSpPr/>
            <p:nvPr/>
          </p:nvSpPr>
          <p:spPr>
            <a:xfrm>
              <a:off x="368567" y="4759006"/>
              <a:ext cx="3580809" cy="281808"/>
            </a:xfrm>
            <a:prstGeom prst="rect">
              <a:avLst/>
            </a:prstGeom>
            <a:solidFill>
              <a:schemeClr val="bg1">
                <a:lumMod val="95000"/>
              </a:schemeClr>
            </a:solidFill>
            <a:ln>
              <a:noFill/>
            </a:ln>
          </p:spPr>
          <p:txBody>
            <a:bodyPr wrap="square">
              <a:spAutoFit/>
            </a:bodyPr>
            <a:lstStyle/>
            <a:p>
              <a:pPr algn="ctr">
                <a:lnSpc>
                  <a:spcPct val="125000"/>
                </a:lnSpc>
              </a:pPr>
              <a:r>
                <a:rPr kumimoji="1" lang="ja-JP" altLang="en-US" sz="1050" dirty="0">
                  <a:latin typeface="+mn-ea"/>
                </a:rPr>
                <a:t>災害時に備えて、普段からのコミュニケーションが重要。</a:t>
              </a:r>
              <a:endParaRPr kumimoji="1" lang="en-US" altLang="ja-JP" sz="1050" dirty="0">
                <a:latin typeface="+mn-ea"/>
              </a:endParaRPr>
            </a:p>
          </p:txBody>
        </p:sp>
        <p:sp>
          <p:nvSpPr>
            <p:cNvPr id="38" name="正方形/長方形 37">
              <a:extLst>
                <a:ext uri="{FF2B5EF4-FFF2-40B4-BE49-F238E27FC236}">
                  <a16:creationId xmlns:a16="http://schemas.microsoft.com/office/drawing/2014/main" id="{1F0F6F08-A41C-4918-8866-41AA1D72F8FE}"/>
                </a:ext>
              </a:extLst>
            </p:cNvPr>
            <p:cNvSpPr/>
            <p:nvPr/>
          </p:nvSpPr>
          <p:spPr>
            <a:xfrm>
              <a:off x="358450" y="5153394"/>
              <a:ext cx="3580809" cy="281808"/>
            </a:xfrm>
            <a:prstGeom prst="rect">
              <a:avLst/>
            </a:prstGeom>
            <a:solidFill>
              <a:schemeClr val="bg1">
                <a:lumMod val="95000"/>
              </a:schemeClr>
            </a:solidFill>
            <a:ln>
              <a:noFill/>
            </a:ln>
          </p:spPr>
          <p:txBody>
            <a:bodyPr wrap="square">
              <a:spAutoFit/>
            </a:bodyPr>
            <a:lstStyle/>
            <a:p>
              <a:pPr algn="ctr">
                <a:lnSpc>
                  <a:spcPct val="125000"/>
                </a:lnSpc>
              </a:pPr>
              <a:r>
                <a:rPr kumimoji="1" lang="ja-JP" altLang="en-US" sz="1050" dirty="0">
                  <a:latin typeface="+mn-ea"/>
                </a:rPr>
                <a:t>地域の人々と一緒に訓練する場があれば良い。</a:t>
              </a:r>
              <a:endParaRPr kumimoji="1" lang="en-US" altLang="ja-JP" sz="1050" dirty="0">
                <a:latin typeface="+mn-ea"/>
              </a:endParaRPr>
            </a:p>
          </p:txBody>
        </p:sp>
        <p:sp>
          <p:nvSpPr>
            <p:cNvPr id="34" name="正方形/長方形 33">
              <a:extLst>
                <a:ext uri="{FF2B5EF4-FFF2-40B4-BE49-F238E27FC236}">
                  <a16:creationId xmlns:a16="http://schemas.microsoft.com/office/drawing/2014/main" id="{D0D3C7FE-7573-4F6D-B4FB-8B65813B30D4}"/>
                </a:ext>
              </a:extLst>
            </p:cNvPr>
            <p:cNvSpPr/>
            <p:nvPr/>
          </p:nvSpPr>
          <p:spPr>
            <a:xfrm>
              <a:off x="368566" y="3407930"/>
              <a:ext cx="3580810" cy="218819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01BF210F-182C-46BD-BDBD-45B768702263}"/>
                </a:ext>
              </a:extLst>
            </p:cNvPr>
            <p:cNvSpPr/>
            <p:nvPr/>
          </p:nvSpPr>
          <p:spPr>
            <a:xfrm>
              <a:off x="1356913" y="4483132"/>
              <a:ext cx="1604114" cy="272703"/>
            </a:xfrm>
            <a:prstGeom prst="rect">
              <a:avLst/>
            </a:prstGeom>
          </p:spPr>
          <p:txBody>
            <a:bodyPr wrap="square">
              <a:spAutoFit/>
            </a:bodyPr>
            <a:lstStyle/>
            <a:p>
              <a:pPr algn="ctr">
                <a:lnSpc>
                  <a:spcPct val="125000"/>
                </a:lnSpc>
              </a:pPr>
              <a:r>
                <a:rPr kumimoji="1" lang="ja-JP" altLang="en-US" sz="1000" dirty="0">
                  <a:latin typeface="+mn-ea"/>
                </a:rPr>
                <a:t>＜出てきた意見＞</a:t>
              </a:r>
              <a:endParaRPr kumimoji="1" lang="en-US" altLang="ja-JP" sz="1000" dirty="0">
                <a:latin typeface="+mn-ea"/>
              </a:endParaRPr>
            </a:p>
          </p:txBody>
        </p:sp>
      </p:grpSp>
      <p:grpSp>
        <p:nvGrpSpPr>
          <p:cNvPr id="13" name="グループ化 12">
            <a:extLst>
              <a:ext uri="{FF2B5EF4-FFF2-40B4-BE49-F238E27FC236}">
                <a16:creationId xmlns:a16="http://schemas.microsoft.com/office/drawing/2014/main" id="{8F7C792C-2D74-4195-8307-D9BC876DE42A}"/>
              </a:ext>
            </a:extLst>
          </p:cNvPr>
          <p:cNvGrpSpPr/>
          <p:nvPr/>
        </p:nvGrpSpPr>
        <p:grpSpPr>
          <a:xfrm>
            <a:off x="581581" y="3306937"/>
            <a:ext cx="3584988" cy="2428741"/>
            <a:chOff x="354268" y="687541"/>
            <a:chExt cx="3584988" cy="2428741"/>
          </a:xfrm>
        </p:grpSpPr>
        <p:pic>
          <p:nvPicPr>
            <p:cNvPr id="83" name="Picture 27" descr="E:\GUM09\イラスト\08_サッカーキャラクター\GUM09_CL08005.jpg">
              <a:extLst>
                <a:ext uri="{FF2B5EF4-FFF2-40B4-BE49-F238E27FC236}">
                  <a16:creationId xmlns:a16="http://schemas.microsoft.com/office/drawing/2014/main" id="{F327B57B-1AAA-42FA-9DC2-E87CF354EBA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52837" y="1134828"/>
              <a:ext cx="358246" cy="57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8" descr="E:\GUM09\イラスト\08_サッカーキャラクター\GUM09_CL08006.jpg">
              <a:extLst>
                <a:ext uri="{FF2B5EF4-FFF2-40B4-BE49-F238E27FC236}">
                  <a16:creationId xmlns:a16="http://schemas.microsoft.com/office/drawing/2014/main" id="{255F00E0-A923-4B37-B5CA-7F590A6EE74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44777" y="1134303"/>
              <a:ext cx="340186" cy="58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9" descr="E:\GUM09\イラスト\08_サッカーキャラクター\GUM09_CL08007.jpg">
              <a:extLst>
                <a:ext uri="{FF2B5EF4-FFF2-40B4-BE49-F238E27FC236}">
                  <a16:creationId xmlns:a16="http://schemas.microsoft.com/office/drawing/2014/main" id="{A21F5DA6-3A79-48D9-BA94-5BA713956F0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68601" y="1128844"/>
              <a:ext cx="344813" cy="5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33" descr="E:\GUM09\イラスト\08_サッカーキャラクター\GUM09_CL08011.jpg">
              <a:extLst>
                <a:ext uri="{FF2B5EF4-FFF2-40B4-BE49-F238E27FC236}">
                  <a16:creationId xmlns:a16="http://schemas.microsoft.com/office/drawing/2014/main" id="{F983A7AD-6F6D-4BFE-9856-1EC604916B2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95242" y="1114543"/>
              <a:ext cx="335257" cy="57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図 109">
              <a:extLst>
                <a:ext uri="{FF2B5EF4-FFF2-40B4-BE49-F238E27FC236}">
                  <a16:creationId xmlns:a16="http://schemas.microsoft.com/office/drawing/2014/main" id="{B117996A-01CF-4080-BEE7-CBE02499B6AA}"/>
                </a:ext>
              </a:extLst>
            </p:cNvPr>
            <p:cNvPicPr>
              <a:picLocks noChangeAspect="1"/>
            </p:cNvPicPr>
            <p:nvPr/>
          </p:nvPicPr>
          <p:blipFill>
            <a:blip r:embed="rId12"/>
            <a:stretch>
              <a:fillRect/>
            </a:stretch>
          </p:blipFill>
          <p:spPr>
            <a:xfrm>
              <a:off x="1741450" y="1146875"/>
              <a:ext cx="337508" cy="582424"/>
            </a:xfrm>
            <a:prstGeom prst="rect">
              <a:avLst/>
            </a:prstGeom>
          </p:spPr>
        </p:pic>
        <p:pic>
          <p:nvPicPr>
            <p:cNvPr id="111" name="図 110">
              <a:extLst>
                <a:ext uri="{FF2B5EF4-FFF2-40B4-BE49-F238E27FC236}">
                  <a16:creationId xmlns:a16="http://schemas.microsoft.com/office/drawing/2014/main" id="{C54CE815-4A20-4C00-AB76-C08AFB586E6D}"/>
                </a:ext>
              </a:extLst>
            </p:cNvPr>
            <p:cNvPicPr>
              <a:picLocks noChangeAspect="1"/>
            </p:cNvPicPr>
            <p:nvPr/>
          </p:nvPicPr>
          <p:blipFill>
            <a:blip r:embed="rId13"/>
            <a:stretch>
              <a:fillRect/>
            </a:stretch>
          </p:blipFill>
          <p:spPr>
            <a:xfrm>
              <a:off x="1330574" y="1137960"/>
              <a:ext cx="347516" cy="600254"/>
            </a:xfrm>
            <a:prstGeom prst="rect">
              <a:avLst/>
            </a:prstGeom>
          </p:spPr>
        </p:pic>
        <p:sp>
          <p:nvSpPr>
            <p:cNvPr id="2" name="正方形/長方形 1">
              <a:extLst>
                <a:ext uri="{FF2B5EF4-FFF2-40B4-BE49-F238E27FC236}">
                  <a16:creationId xmlns:a16="http://schemas.microsoft.com/office/drawing/2014/main" id="{BE3186BA-B0C8-57F5-8D1F-91A5E0A149D4}"/>
                </a:ext>
              </a:extLst>
            </p:cNvPr>
            <p:cNvSpPr/>
            <p:nvPr/>
          </p:nvSpPr>
          <p:spPr>
            <a:xfrm>
              <a:off x="354268" y="2141183"/>
              <a:ext cx="3580812" cy="281808"/>
            </a:xfrm>
            <a:prstGeom prst="rect">
              <a:avLst/>
            </a:prstGeom>
            <a:solidFill>
              <a:schemeClr val="bg1">
                <a:lumMod val="95000"/>
              </a:schemeClr>
            </a:solidFill>
            <a:ln>
              <a:noFill/>
            </a:ln>
          </p:spPr>
          <p:txBody>
            <a:bodyPr wrap="square">
              <a:spAutoFit/>
            </a:bodyPr>
            <a:lstStyle/>
            <a:p>
              <a:pPr algn="ctr">
                <a:lnSpc>
                  <a:spcPct val="125000"/>
                </a:lnSpc>
              </a:pPr>
              <a:r>
                <a:rPr kumimoji="1" lang="ja-JP" altLang="en-US" sz="1050" dirty="0">
                  <a:latin typeface="+mn-ea"/>
                </a:rPr>
                <a:t>ツーリズムに様々な分野が関わると効果的である。</a:t>
              </a:r>
              <a:endParaRPr kumimoji="1" lang="en-US" altLang="ja-JP" sz="1050" dirty="0">
                <a:latin typeface="+mn-ea"/>
              </a:endParaRPr>
            </a:p>
          </p:txBody>
        </p:sp>
        <p:sp>
          <p:nvSpPr>
            <p:cNvPr id="3" name="正方形/長方形 2">
              <a:extLst>
                <a:ext uri="{FF2B5EF4-FFF2-40B4-BE49-F238E27FC236}">
                  <a16:creationId xmlns:a16="http://schemas.microsoft.com/office/drawing/2014/main" id="{F2FF01CC-65D6-46D8-F41C-D35142898D05}"/>
                </a:ext>
              </a:extLst>
            </p:cNvPr>
            <p:cNvSpPr/>
            <p:nvPr/>
          </p:nvSpPr>
          <p:spPr>
            <a:xfrm>
              <a:off x="354268" y="2544434"/>
              <a:ext cx="3580812" cy="281808"/>
            </a:xfrm>
            <a:prstGeom prst="rect">
              <a:avLst/>
            </a:prstGeom>
            <a:solidFill>
              <a:schemeClr val="bg1">
                <a:lumMod val="95000"/>
              </a:schemeClr>
            </a:solidFill>
            <a:ln>
              <a:noFill/>
            </a:ln>
          </p:spPr>
          <p:txBody>
            <a:bodyPr wrap="square">
              <a:spAutoFit/>
            </a:bodyPr>
            <a:lstStyle/>
            <a:p>
              <a:pPr algn="ctr">
                <a:lnSpc>
                  <a:spcPct val="125000"/>
                </a:lnSpc>
              </a:pPr>
              <a:r>
                <a:rPr kumimoji="1" lang="ja-JP" altLang="en-US" sz="1050" dirty="0">
                  <a:latin typeface="+mn-ea"/>
                </a:rPr>
                <a:t>ツーリズムに関わる人的資源の確保・連携が必要。</a:t>
              </a:r>
              <a:endParaRPr kumimoji="1" lang="en-US" altLang="ja-JP" sz="1050" dirty="0">
                <a:latin typeface="+mn-ea"/>
              </a:endParaRPr>
            </a:p>
          </p:txBody>
        </p:sp>
        <p:sp>
          <p:nvSpPr>
            <p:cNvPr id="22" name="正方形/長方形 21">
              <a:extLst>
                <a:ext uri="{FF2B5EF4-FFF2-40B4-BE49-F238E27FC236}">
                  <a16:creationId xmlns:a16="http://schemas.microsoft.com/office/drawing/2014/main" id="{ABF0513F-439C-48AA-BB53-A229CC16F80C}"/>
                </a:ext>
              </a:extLst>
            </p:cNvPr>
            <p:cNvSpPr/>
            <p:nvPr/>
          </p:nvSpPr>
          <p:spPr>
            <a:xfrm>
              <a:off x="358445" y="687541"/>
              <a:ext cx="3580811" cy="242874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4269BF55-5EA4-488C-BEB0-F1D1B933BB7E}"/>
                </a:ext>
              </a:extLst>
            </p:cNvPr>
            <p:cNvSpPr/>
            <p:nvPr/>
          </p:nvSpPr>
          <p:spPr>
            <a:xfrm>
              <a:off x="1378376" y="1877571"/>
              <a:ext cx="1604114" cy="272703"/>
            </a:xfrm>
            <a:prstGeom prst="rect">
              <a:avLst/>
            </a:prstGeom>
          </p:spPr>
          <p:txBody>
            <a:bodyPr wrap="square">
              <a:spAutoFit/>
            </a:bodyPr>
            <a:lstStyle/>
            <a:p>
              <a:pPr algn="ctr">
                <a:lnSpc>
                  <a:spcPct val="125000"/>
                </a:lnSpc>
              </a:pPr>
              <a:r>
                <a:rPr kumimoji="1" lang="ja-JP" altLang="en-US" sz="1000" dirty="0">
                  <a:latin typeface="+mn-ea"/>
                </a:rPr>
                <a:t>＜出てきた意見＞</a:t>
              </a:r>
              <a:endParaRPr kumimoji="1" lang="en-US" altLang="ja-JP" sz="1000" dirty="0">
                <a:latin typeface="+mn-ea"/>
              </a:endParaRPr>
            </a:p>
          </p:txBody>
        </p:sp>
      </p:grpSp>
      <p:sp>
        <p:nvSpPr>
          <p:cNvPr id="43" name="正方形/長方形 42">
            <a:extLst>
              <a:ext uri="{FF2B5EF4-FFF2-40B4-BE49-F238E27FC236}">
                <a16:creationId xmlns:a16="http://schemas.microsoft.com/office/drawing/2014/main" id="{7D907B00-1801-40CB-A864-596CDE90930C}"/>
              </a:ext>
            </a:extLst>
          </p:cNvPr>
          <p:cNvSpPr/>
          <p:nvPr/>
        </p:nvSpPr>
        <p:spPr>
          <a:xfrm>
            <a:off x="5251044" y="4922270"/>
            <a:ext cx="3490184" cy="600164"/>
          </a:xfrm>
          <a:prstGeom prst="rect">
            <a:avLst/>
          </a:prstGeom>
        </p:spPr>
        <p:txBody>
          <a:bodyPr wrap="square">
            <a:spAutoFit/>
          </a:bodyPr>
          <a:lstStyle/>
          <a:p>
            <a:r>
              <a:rPr lang="ja-JP" altLang="en-US" sz="1100" dirty="0">
                <a:latin typeface="游ゴシック" panose="020B0400000000000000" pitchFamily="50" charset="-128"/>
                <a:ea typeface="游ゴシック" panose="020B0400000000000000" pitchFamily="50" charset="-128"/>
              </a:rPr>
              <a:t>（ユニバーサルツーリズムの促進）</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第２０条　市は、環境整備及び普及促進にあたっては、様々な分野の関係機関と連携するものとする。</a:t>
            </a:r>
            <a:endParaRPr lang="en-US" altLang="ja-JP" sz="1100" dirty="0">
              <a:latin typeface="游ゴシック" panose="020B0400000000000000" pitchFamily="50" charset="-128"/>
              <a:ea typeface="游ゴシック" panose="020B0400000000000000" pitchFamily="50" charset="-128"/>
            </a:endParaRPr>
          </a:p>
        </p:txBody>
      </p:sp>
      <p:cxnSp>
        <p:nvCxnSpPr>
          <p:cNvPr id="50" name="直線コネクタ 49">
            <a:extLst>
              <a:ext uri="{FF2B5EF4-FFF2-40B4-BE49-F238E27FC236}">
                <a16:creationId xmlns:a16="http://schemas.microsoft.com/office/drawing/2014/main" id="{BE747896-1F3E-4009-B9CC-DE820BDB2371}"/>
              </a:ext>
            </a:extLst>
          </p:cNvPr>
          <p:cNvCxnSpPr>
            <a:cxnSpLocks/>
          </p:cNvCxnSpPr>
          <p:nvPr/>
        </p:nvCxnSpPr>
        <p:spPr>
          <a:xfrm>
            <a:off x="4432187" y="1953140"/>
            <a:ext cx="0" cy="264762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B8CE6CF6-F802-42B5-A690-8B4302F65970}"/>
              </a:ext>
            </a:extLst>
          </p:cNvPr>
          <p:cNvCxnSpPr/>
          <p:nvPr/>
        </p:nvCxnSpPr>
        <p:spPr>
          <a:xfrm>
            <a:off x="4187005" y="1981465"/>
            <a:ext cx="237867"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AEF5C20-BD35-4077-848B-FD32C433EE3C}"/>
              </a:ext>
            </a:extLst>
          </p:cNvPr>
          <p:cNvCxnSpPr/>
          <p:nvPr/>
        </p:nvCxnSpPr>
        <p:spPr>
          <a:xfrm>
            <a:off x="4194320" y="4578860"/>
            <a:ext cx="237867"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75EFF048-21D0-4266-9040-8CE2955D9121}"/>
              </a:ext>
            </a:extLst>
          </p:cNvPr>
          <p:cNvSpPr/>
          <p:nvPr/>
        </p:nvSpPr>
        <p:spPr>
          <a:xfrm>
            <a:off x="4869538" y="910645"/>
            <a:ext cx="3994482" cy="181737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D7548D06-6093-49B9-B4C3-436D03F782F6}"/>
              </a:ext>
            </a:extLst>
          </p:cNvPr>
          <p:cNvSpPr/>
          <p:nvPr/>
        </p:nvSpPr>
        <p:spPr>
          <a:xfrm>
            <a:off x="4424872" y="2215346"/>
            <a:ext cx="390668" cy="131564"/>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94FE6CDA-1D46-429E-AC26-D25840DCAB09}"/>
              </a:ext>
            </a:extLst>
          </p:cNvPr>
          <p:cNvSpPr/>
          <p:nvPr/>
        </p:nvSpPr>
        <p:spPr>
          <a:xfrm>
            <a:off x="4168499" y="1023562"/>
            <a:ext cx="5051703" cy="276999"/>
          </a:xfrm>
          <a:prstGeom prst="rect">
            <a:avLst/>
          </a:prstGeom>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rPr>
              <a:t>　条例検討会（全体会）で取りまとめ</a:t>
            </a:r>
            <a:endParaRPr kumimoji="1" lang="en-US" altLang="ja-JP" sz="1200" b="1" dirty="0">
              <a:latin typeface="メイリオ" panose="020B0604030504040204" pitchFamily="50" charset="-128"/>
              <a:ea typeface="メイリオ" panose="020B0604030504040204" pitchFamily="50" charset="-128"/>
            </a:endParaRPr>
          </a:p>
        </p:txBody>
      </p:sp>
      <p:sp>
        <p:nvSpPr>
          <p:cNvPr id="74" name="正方形/長方形 73">
            <a:extLst>
              <a:ext uri="{FF2B5EF4-FFF2-40B4-BE49-F238E27FC236}">
                <a16:creationId xmlns:a16="http://schemas.microsoft.com/office/drawing/2014/main" id="{CBA96B24-8167-410E-80AF-3366030B5D64}"/>
              </a:ext>
            </a:extLst>
          </p:cNvPr>
          <p:cNvSpPr/>
          <p:nvPr/>
        </p:nvSpPr>
        <p:spPr>
          <a:xfrm>
            <a:off x="5966875" y="1443493"/>
            <a:ext cx="1828366" cy="281808"/>
          </a:xfrm>
          <a:prstGeom prst="rect">
            <a:avLst/>
          </a:prstGeom>
          <a:solidFill>
            <a:schemeClr val="bg1">
              <a:lumMod val="95000"/>
            </a:schemeClr>
          </a:solidFill>
          <a:ln>
            <a:noFill/>
          </a:ln>
        </p:spPr>
        <p:txBody>
          <a:bodyPr wrap="square">
            <a:spAutoFit/>
          </a:bodyPr>
          <a:lstStyle/>
          <a:p>
            <a:pPr algn="ctr">
              <a:lnSpc>
                <a:spcPct val="125000"/>
              </a:lnSpc>
            </a:pPr>
            <a:r>
              <a:rPr kumimoji="1" lang="ja-JP" altLang="en-US" sz="1050" dirty="0">
                <a:latin typeface="+mn-ea"/>
              </a:rPr>
              <a:t>各部会からの報告</a:t>
            </a:r>
            <a:endParaRPr kumimoji="1" lang="en-US" altLang="ja-JP" sz="1050" dirty="0">
              <a:latin typeface="+mn-ea"/>
            </a:endParaRPr>
          </a:p>
        </p:txBody>
      </p:sp>
      <p:sp>
        <p:nvSpPr>
          <p:cNvPr id="75" name="正方形/長方形 74">
            <a:extLst>
              <a:ext uri="{FF2B5EF4-FFF2-40B4-BE49-F238E27FC236}">
                <a16:creationId xmlns:a16="http://schemas.microsoft.com/office/drawing/2014/main" id="{5B6C85F4-252E-4603-A5F9-E362DF2BDDDC}"/>
              </a:ext>
            </a:extLst>
          </p:cNvPr>
          <p:cNvSpPr/>
          <p:nvPr/>
        </p:nvSpPr>
        <p:spPr>
          <a:xfrm>
            <a:off x="5966875" y="1837221"/>
            <a:ext cx="1828366" cy="281808"/>
          </a:xfrm>
          <a:prstGeom prst="rect">
            <a:avLst/>
          </a:prstGeom>
          <a:solidFill>
            <a:schemeClr val="bg1">
              <a:lumMod val="95000"/>
            </a:schemeClr>
          </a:solidFill>
          <a:ln>
            <a:noFill/>
          </a:ln>
        </p:spPr>
        <p:txBody>
          <a:bodyPr wrap="square">
            <a:spAutoFit/>
          </a:bodyPr>
          <a:lstStyle/>
          <a:p>
            <a:pPr algn="ctr">
              <a:lnSpc>
                <a:spcPct val="125000"/>
              </a:lnSpc>
            </a:pPr>
            <a:r>
              <a:rPr kumimoji="1" lang="ja-JP" altLang="en-US" sz="1050" dirty="0">
                <a:latin typeface="+mn-ea"/>
              </a:rPr>
              <a:t>全体で意見交換</a:t>
            </a:r>
            <a:endParaRPr kumimoji="1" lang="en-US" altLang="ja-JP" sz="1050" dirty="0">
              <a:latin typeface="+mn-ea"/>
            </a:endParaRPr>
          </a:p>
        </p:txBody>
      </p:sp>
      <p:sp>
        <p:nvSpPr>
          <p:cNvPr id="76" name="正方形/長方形 75">
            <a:extLst>
              <a:ext uri="{FF2B5EF4-FFF2-40B4-BE49-F238E27FC236}">
                <a16:creationId xmlns:a16="http://schemas.microsoft.com/office/drawing/2014/main" id="{93C5C02C-9C73-468F-AA53-A06915F771D3}"/>
              </a:ext>
            </a:extLst>
          </p:cNvPr>
          <p:cNvSpPr/>
          <p:nvPr/>
        </p:nvSpPr>
        <p:spPr>
          <a:xfrm>
            <a:off x="5966875" y="2270439"/>
            <a:ext cx="1828366" cy="281808"/>
          </a:xfrm>
          <a:prstGeom prst="rect">
            <a:avLst/>
          </a:prstGeom>
          <a:solidFill>
            <a:schemeClr val="bg1">
              <a:lumMod val="95000"/>
            </a:schemeClr>
          </a:solidFill>
          <a:ln>
            <a:noFill/>
          </a:ln>
        </p:spPr>
        <p:txBody>
          <a:bodyPr wrap="square">
            <a:spAutoFit/>
          </a:bodyPr>
          <a:lstStyle/>
          <a:p>
            <a:pPr algn="ctr">
              <a:lnSpc>
                <a:spcPct val="125000"/>
              </a:lnSpc>
            </a:pPr>
            <a:r>
              <a:rPr kumimoji="1" lang="ja-JP" altLang="en-US" sz="1050" dirty="0">
                <a:latin typeface="+mn-ea"/>
              </a:rPr>
              <a:t>全体会として取りまとめ</a:t>
            </a:r>
            <a:endParaRPr kumimoji="1" lang="en-US" altLang="ja-JP" sz="1050" dirty="0">
              <a:latin typeface="+mn-ea"/>
            </a:endParaRPr>
          </a:p>
        </p:txBody>
      </p:sp>
      <p:sp>
        <p:nvSpPr>
          <p:cNvPr id="77" name="正方形/長方形 76">
            <a:extLst>
              <a:ext uri="{FF2B5EF4-FFF2-40B4-BE49-F238E27FC236}">
                <a16:creationId xmlns:a16="http://schemas.microsoft.com/office/drawing/2014/main" id="{9B7A642E-DF68-4049-9434-6E6F3AF7B82E}"/>
              </a:ext>
            </a:extLst>
          </p:cNvPr>
          <p:cNvSpPr/>
          <p:nvPr/>
        </p:nvSpPr>
        <p:spPr>
          <a:xfrm>
            <a:off x="5222054" y="3145866"/>
            <a:ext cx="3300673" cy="281808"/>
          </a:xfrm>
          <a:prstGeom prst="rect">
            <a:avLst/>
          </a:prstGeom>
          <a:solidFill>
            <a:schemeClr val="bg1">
              <a:lumMod val="95000"/>
            </a:schemeClr>
          </a:solidFill>
          <a:ln>
            <a:noFill/>
          </a:ln>
        </p:spPr>
        <p:txBody>
          <a:bodyPr wrap="square">
            <a:spAutoFit/>
          </a:bodyPr>
          <a:lstStyle/>
          <a:p>
            <a:pPr algn="ctr">
              <a:lnSpc>
                <a:spcPct val="125000"/>
              </a:lnSpc>
            </a:pPr>
            <a:r>
              <a:rPr kumimoji="1" lang="ja-JP" altLang="en-US" sz="1050" dirty="0">
                <a:latin typeface="+mn-ea"/>
              </a:rPr>
              <a:t>全体会での意見を踏まえて、条例案を作成</a:t>
            </a:r>
            <a:endParaRPr kumimoji="1" lang="en-US" altLang="ja-JP" sz="1050" dirty="0">
              <a:latin typeface="+mn-ea"/>
            </a:endParaRPr>
          </a:p>
        </p:txBody>
      </p:sp>
      <p:sp>
        <p:nvSpPr>
          <p:cNvPr id="78" name="テキスト ボックス 77">
            <a:extLst>
              <a:ext uri="{FF2B5EF4-FFF2-40B4-BE49-F238E27FC236}">
                <a16:creationId xmlns:a16="http://schemas.microsoft.com/office/drawing/2014/main" id="{97DB3482-4FF2-4B2F-A6EF-84960DF8A15E}"/>
              </a:ext>
            </a:extLst>
          </p:cNvPr>
          <p:cNvSpPr txBox="1"/>
          <p:nvPr/>
        </p:nvSpPr>
        <p:spPr>
          <a:xfrm>
            <a:off x="440546" y="558044"/>
            <a:ext cx="8662772" cy="261610"/>
          </a:xfrm>
          <a:prstGeom prst="rect">
            <a:avLst/>
          </a:prstGeom>
          <a:noFill/>
        </p:spPr>
        <p:txBody>
          <a:bodyPr wrap="square">
            <a:spAutoFit/>
          </a:bodyPr>
          <a:lstStyle/>
          <a:p>
            <a:pPr algn="l"/>
            <a:r>
              <a:rPr lang="ja-JP" altLang="en-US" sz="1100" dirty="0">
                <a:solidFill>
                  <a:srgbClr val="000000"/>
                </a:solidFill>
                <a:highlight>
                  <a:srgbClr val="FFFFFF"/>
                </a:highlight>
                <a:latin typeface="-apple-system"/>
              </a:rPr>
              <a:t>＜各部会で出た意見を条例案に反映するまでのながれ＞</a:t>
            </a:r>
            <a:endParaRPr lang="ja-JP" altLang="en-US" sz="1100" b="0" i="0" dirty="0">
              <a:solidFill>
                <a:srgbClr val="000000"/>
              </a:solidFill>
              <a:effectLst/>
              <a:highlight>
                <a:srgbClr val="FFFFFF"/>
              </a:highlight>
              <a:latin typeface="-apple-system"/>
            </a:endParaRPr>
          </a:p>
        </p:txBody>
      </p:sp>
      <p:sp>
        <p:nvSpPr>
          <p:cNvPr id="24" name="スライド番号プレースホルダー 23">
            <a:extLst>
              <a:ext uri="{FF2B5EF4-FFF2-40B4-BE49-F238E27FC236}">
                <a16:creationId xmlns:a16="http://schemas.microsoft.com/office/drawing/2014/main" id="{E5262C7F-F903-4CA6-9764-8ECF013E825F}"/>
              </a:ext>
            </a:extLst>
          </p:cNvPr>
          <p:cNvSpPr>
            <a:spLocks noGrp="1"/>
          </p:cNvSpPr>
          <p:nvPr>
            <p:ph type="sldNum" sz="quarter" idx="12"/>
          </p:nvPr>
        </p:nvSpPr>
        <p:spPr>
          <a:xfrm>
            <a:off x="7045918" y="6559569"/>
            <a:ext cx="2057400" cy="365125"/>
          </a:xfrm>
        </p:spPr>
        <p:txBody>
          <a:bodyPr/>
          <a:lstStyle/>
          <a:p>
            <a:fld id="{388691C2-7742-41D7-A4DD-CCBBEB2D0754}" type="slidenum">
              <a:rPr kumimoji="1" lang="ja-JP" altLang="en-US" smtClean="0"/>
              <a:t>10</a:t>
            </a:fld>
            <a:endParaRPr kumimoji="1" lang="ja-JP" altLang="en-US" dirty="0"/>
          </a:p>
        </p:txBody>
      </p:sp>
    </p:spTree>
    <p:extLst>
      <p:ext uri="{BB962C8B-B14F-4D97-AF65-F5344CB8AC3E}">
        <p14:creationId xmlns:p14="http://schemas.microsoft.com/office/powerpoint/2010/main" val="273587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264FF709-6F48-2C1B-90B4-39A52C34E90E}"/>
              </a:ext>
            </a:extLst>
          </p:cNvPr>
          <p:cNvSpPr/>
          <p:nvPr/>
        </p:nvSpPr>
        <p:spPr>
          <a:xfrm>
            <a:off x="4901828" y="1759907"/>
            <a:ext cx="3506840" cy="3297237"/>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EB82A890-E426-7544-318E-04A8807615DB}"/>
              </a:ext>
            </a:extLst>
          </p:cNvPr>
          <p:cNvSpPr/>
          <p:nvPr/>
        </p:nvSpPr>
        <p:spPr>
          <a:xfrm>
            <a:off x="717361" y="1731870"/>
            <a:ext cx="3506840" cy="3297237"/>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0" y="0"/>
            <a:ext cx="9144000" cy="4406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19631" y="71343"/>
            <a:ext cx="8117776" cy="369332"/>
          </a:xfrm>
          <a:prstGeom prst="rect">
            <a:avLst/>
          </a:prstGeom>
        </p:spPr>
        <p:txBody>
          <a:bodyPr wrap="square">
            <a:spAutoFit/>
          </a:bodyPr>
          <a:lstStyle/>
          <a:p>
            <a:r>
              <a:rPr lang="ja-JP" altLang="en-US" b="1" dirty="0">
                <a:solidFill>
                  <a:srgbClr val="002060"/>
                </a:solidFill>
                <a:latin typeface="メイリオ" panose="020B0604030504040204" pitchFamily="50" charset="-128"/>
                <a:ea typeface="メイリオ" panose="020B0604030504040204" pitchFamily="50" charset="-128"/>
              </a:rPr>
              <a:t>　</a:t>
            </a:r>
            <a:r>
              <a:rPr lang="en-US" altLang="ja-JP" b="1" dirty="0">
                <a:solidFill>
                  <a:srgbClr val="002060"/>
                </a:solidFill>
                <a:latin typeface="メイリオ" panose="020B0604030504040204" pitchFamily="50" charset="-128"/>
                <a:ea typeface="メイリオ" panose="020B0604030504040204" pitchFamily="50" charset="-128"/>
              </a:rPr>
              <a:t> 【</a:t>
            </a:r>
            <a:r>
              <a:rPr lang="ja-JP" altLang="en-US" b="1" dirty="0">
                <a:solidFill>
                  <a:srgbClr val="002060"/>
                </a:solidFill>
                <a:latin typeface="メイリオ" panose="020B0604030504040204" pitchFamily="50" charset="-128"/>
                <a:ea typeface="メイリオ" panose="020B0604030504040204" pitchFamily="50" charset="-128"/>
              </a:rPr>
              <a:t>事例紹介</a:t>
            </a:r>
            <a:r>
              <a:rPr lang="en-US" altLang="ja-JP" b="1" dirty="0">
                <a:solidFill>
                  <a:srgbClr val="002060"/>
                </a:solidFill>
                <a:latin typeface="メイリオ" panose="020B0604030504040204" pitchFamily="50" charset="-128"/>
                <a:ea typeface="メイリオ" panose="020B0604030504040204" pitchFamily="50" charset="-128"/>
              </a:rPr>
              <a:t>】</a:t>
            </a:r>
            <a:r>
              <a:rPr lang="ja-JP" altLang="en-US" b="1" dirty="0">
                <a:solidFill>
                  <a:srgbClr val="002060"/>
                </a:solidFill>
                <a:latin typeface="メイリオ" panose="020B0604030504040204" pitchFamily="50" charset="-128"/>
                <a:ea typeface="メイリオ" panose="020B0604030504040204" pitchFamily="50" charset="-128"/>
              </a:rPr>
              <a:t>審議会の資料を工夫</a:t>
            </a:r>
            <a:r>
              <a:rPr lang="en-US" altLang="ja-JP" b="1" dirty="0">
                <a:solidFill>
                  <a:srgbClr val="002060"/>
                </a:solidFill>
                <a:latin typeface="メイリオ" panose="020B0604030504040204" pitchFamily="50" charset="-128"/>
                <a:ea typeface="メイリオ" panose="020B0604030504040204" pitchFamily="50" charset="-128"/>
              </a:rPr>
              <a:t>【</a:t>
            </a:r>
            <a:r>
              <a:rPr lang="ja-JP" altLang="en-US" b="1" dirty="0">
                <a:solidFill>
                  <a:srgbClr val="002060"/>
                </a:solidFill>
                <a:latin typeface="メイリオ" panose="020B0604030504040204" pitchFamily="50" charset="-128"/>
                <a:ea typeface="メイリオ" panose="020B0604030504040204" pitchFamily="50" charset="-128"/>
              </a:rPr>
              <a:t>あかし</a:t>
            </a:r>
            <a:r>
              <a:rPr lang="en-US" altLang="ja-JP" b="1" dirty="0">
                <a:solidFill>
                  <a:srgbClr val="002060"/>
                </a:solidFill>
                <a:latin typeface="メイリオ" panose="020B0604030504040204" pitchFamily="50" charset="-128"/>
                <a:ea typeface="メイリオ" panose="020B0604030504040204" pitchFamily="50" charset="-128"/>
              </a:rPr>
              <a:t>SDG</a:t>
            </a:r>
            <a:r>
              <a:rPr lang="ja-JP" altLang="en-US" b="1" dirty="0">
                <a:solidFill>
                  <a:srgbClr val="002060"/>
                </a:solidFill>
                <a:latin typeface="メイリオ" panose="020B0604030504040204" pitchFamily="50" charset="-128"/>
                <a:ea typeface="メイリオ" panose="020B0604030504040204" pitchFamily="50" charset="-128"/>
              </a:rPr>
              <a:t>ｓ推進審議会</a:t>
            </a:r>
            <a:r>
              <a:rPr lang="en-US" altLang="ja-JP" b="1" dirty="0">
                <a:solidFill>
                  <a:srgbClr val="002060"/>
                </a:solidFill>
                <a:latin typeface="メイリオ" panose="020B0604030504040204" pitchFamily="50" charset="-128"/>
                <a:ea typeface="メイリオ" panose="020B0604030504040204" pitchFamily="50" charset="-128"/>
              </a:rPr>
              <a:t>】</a:t>
            </a:r>
            <a:endParaRPr lang="ja-JP" altLang="en-US" b="1" dirty="0">
              <a:solidFill>
                <a:srgbClr val="002060"/>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5DCCDB10-50DA-497B-AE4F-CC7BF9C43FC5}"/>
              </a:ext>
            </a:extLst>
          </p:cNvPr>
          <p:cNvSpPr/>
          <p:nvPr/>
        </p:nvSpPr>
        <p:spPr>
          <a:xfrm>
            <a:off x="0" y="5584412"/>
            <a:ext cx="9143999" cy="1032156"/>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a:stretch>
            <a:fillRect/>
          </a:stretch>
        </p:blipFill>
        <p:spPr>
          <a:xfrm flipH="1">
            <a:off x="2009175" y="2535375"/>
            <a:ext cx="923210" cy="1495999"/>
          </a:xfrm>
          <a:prstGeom prst="rect">
            <a:avLst/>
          </a:prstGeom>
        </p:spPr>
      </p:pic>
      <p:pic>
        <p:nvPicPr>
          <p:cNvPr id="8" name="図 7"/>
          <p:cNvPicPr>
            <a:picLocks noChangeAspect="1"/>
          </p:cNvPicPr>
          <p:nvPr/>
        </p:nvPicPr>
        <p:blipFill>
          <a:blip r:embed="rId3"/>
          <a:stretch>
            <a:fillRect/>
          </a:stretch>
        </p:blipFill>
        <p:spPr>
          <a:xfrm>
            <a:off x="6119215" y="2658078"/>
            <a:ext cx="1090918" cy="1365697"/>
          </a:xfrm>
          <a:prstGeom prst="rect">
            <a:avLst/>
          </a:prstGeom>
        </p:spPr>
      </p:pic>
      <p:sp>
        <p:nvSpPr>
          <p:cNvPr id="51" name="正方形/長方形 50">
            <a:extLst>
              <a:ext uri="{FF2B5EF4-FFF2-40B4-BE49-F238E27FC236}">
                <a16:creationId xmlns:a16="http://schemas.microsoft.com/office/drawing/2014/main" id="{F650E589-18EB-4D78-821B-01037E3A93A2}"/>
              </a:ext>
            </a:extLst>
          </p:cNvPr>
          <p:cNvSpPr/>
          <p:nvPr/>
        </p:nvSpPr>
        <p:spPr>
          <a:xfrm>
            <a:off x="1176192" y="4212237"/>
            <a:ext cx="2722189" cy="246221"/>
          </a:xfrm>
          <a:prstGeom prst="rect">
            <a:avLst/>
          </a:prstGeom>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全部を読むことが負担になる。</a:t>
            </a:r>
            <a:endParaRPr lang="en-US" altLang="ja-JP" sz="1000" dirty="0">
              <a:latin typeface="メイリオ" panose="020B0604030504040204" pitchFamily="50" charset="-128"/>
              <a:ea typeface="メイリオ" panose="020B0604030504040204" pitchFamily="50" charset="-128"/>
            </a:endParaRPr>
          </a:p>
        </p:txBody>
      </p:sp>
      <p:sp>
        <p:nvSpPr>
          <p:cNvPr id="52" name="正方形/長方形 51">
            <a:extLst>
              <a:ext uri="{FF2B5EF4-FFF2-40B4-BE49-F238E27FC236}">
                <a16:creationId xmlns:a16="http://schemas.microsoft.com/office/drawing/2014/main" id="{F650E589-18EB-4D78-821B-01037E3A93A2}"/>
              </a:ext>
            </a:extLst>
          </p:cNvPr>
          <p:cNvSpPr/>
          <p:nvPr/>
        </p:nvSpPr>
        <p:spPr>
          <a:xfrm>
            <a:off x="1176192" y="4417172"/>
            <a:ext cx="2722189" cy="246221"/>
          </a:xfrm>
          <a:prstGeom prst="rect">
            <a:avLst/>
          </a:prstGeom>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重要な部分が分かりにくい。</a:t>
            </a:r>
            <a:endParaRPr lang="en-US" altLang="ja-JP" sz="1000" dirty="0">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F650E589-18EB-4D78-821B-01037E3A93A2}"/>
              </a:ext>
            </a:extLst>
          </p:cNvPr>
          <p:cNvSpPr/>
          <p:nvPr/>
        </p:nvSpPr>
        <p:spPr>
          <a:xfrm>
            <a:off x="1109685" y="2114867"/>
            <a:ext cx="2722189" cy="261610"/>
          </a:xfrm>
          <a:prstGeom prst="rect">
            <a:avLst/>
          </a:prstGeom>
        </p:spPr>
        <p:txBody>
          <a:bodyPr wrap="square">
            <a:spAutoFit/>
          </a:bodyPr>
          <a:lstStyle/>
          <a:p>
            <a:pPr algn="ctr"/>
            <a:r>
              <a:rPr lang="ja-JP" altLang="en-US" sz="1100" b="1" dirty="0">
                <a:latin typeface="メイリオ" panose="020B0604030504040204" pitchFamily="50" charset="-128"/>
                <a:ea typeface="メイリオ" panose="020B0604030504040204" pitchFamily="50" charset="-128"/>
              </a:rPr>
              <a:t>資料が多い・内容が難しい</a:t>
            </a:r>
            <a:endParaRPr lang="en-US" altLang="ja-JP" sz="1100" b="1" dirty="0">
              <a:latin typeface="メイリオ" panose="020B0604030504040204" pitchFamily="50" charset="-128"/>
              <a:ea typeface="メイリオ" panose="020B0604030504040204" pitchFamily="50" charset="-128"/>
            </a:endParaRPr>
          </a:p>
        </p:txBody>
      </p:sp>
      <p:sp>
        <p:nvSpPr>
          <p:cNvPr id="54" name="正方形/長方形 53">
            <a:extLst>
              <a:ext uri="{FF2B5EF4-FFF2-40B4-BE49-F238E27FC236}">
                <a16:creationId xmlns:a16="http://schemas.microsoft.com/office/drawing/2014/main" id="{F650E589-18EB-4D78-821B-01037E3A93A2}"/>
              </a:ext>
            </a:extLst>
          </p:cNvPr>
          <p:cNvSpPr/>
          <p:nvPr/>
        </p:nvSpPr>
        <p:spPr>
          <a:xfrm>
            <a:off x="1176192" y="4602229"/>
            <a:ext cx="2722189" cy="246221"/>
          </a:xfrm>
          <a:prstGeom prst="rect">
            <a:avLst/>
          </a:prstGeom>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全てを理解できない。</a:t>
            </a:r>
            <a:endParaRPr lang="en-US" altLang="ja-JP" sz="1000" dirty="0">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F650E589-18EB-4D78-821B-01037E3A93A2}"/>
              </a:ext>
            </a:extLst>
          </p:cNvPr>
          <p:cNvSpPr/>
          <p:nvPr/>
        </p:nvSpPr>
        <p:spPr>
          <a:xfrm>
            <a:off x="5359938" y="4208394"/>
            <a:ext cx="2722189" cy="246221"/>
          </a:xfrm>
          <a:prstGeom prst="rect">
            <a:avLst/>
          </a:prstGeom>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重要な点・議論してほしい項目を明示する。</a:t>
            </a:r>
            <a:endParaRPr lang="en-US" altLang="ja-JP" sz="1000" dirty="0">
              <a:latin typeface="メイリオ" panose="020B0604030504040204" pitchFamily="50" charset="-128"/>
              <a:ea typeface="メイリオ" panose="020B0604030504040204" pitchFamily="50" charset="-128"/>
            </a:endParaRPr>
          </a:p>
        </p:txBody>
      </p:sp>
      <p:sp>
        <p:nvSpPr>
          <p:cNvPr id="58" name="正方形/長方形 57">
            <a:extLst>
              <a:ext uri="{FF2B5EF4-FFF2-40B4-BE49-F238E27FC236}">
                <a16:creationId xmlns:a16="http://schemas.microsoft.com/office/drawing/2014/main" id="{F650E589-18EB-4D78-821B-01037E3A93A2}"/>
              </a:ext>
            </a:extLst>
          </p:cNvPr>
          <p:cNvSpPr/>
          <p:nvPr/>
        </p:nvSpPr>
        <p:spPr>
          <a:xfrm>
            <a:off x="5346305" y="4406551"/>
            <a:ext cx="2722189" cy="246221"/>
          </a:xfrm>
          <a:prstGeom prst="rect">
            <a:avLst/>
          </a:prstGeom>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箇条書き・図表を入れる。</a:t>
            </a:r>
            <a:endParaRPr lang="en-US" altLang="ja-JP" sz="1000" dirty="0">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F650E589-18EB-4D78-821B-01037E3A93A2}"/>
              </a:ext>
            </a:extLst>
          </p:cNvPr>
          <p:cNvSpPr/>
          <p:nvPr/>
        </p:nvSpPr>
        <p:spPr>
          <a:xfrm>
            <a:off x="5312126" y="2231614"/>
            <a:ext cx="2722189" cy="253916"/>
          </a:xfrm>
          <a:prstGeom prst="rect">
            <a:avLst/>
          </a:prstGeom>
        </p:spPr>
        <p:txBody>
          <a:bodyPr wrap="square">
            <a:spAutoFit/>
          </a:bodyPr>
          <a:lstStyle/>
          <a:p>
            <a:pPr algn="ctr"/>
            <a:r>
              <a:rPr lang="ja-JP" altLang="en-US" sz="1050" b="1" dirty="0">
                <a:latin typeface="メイリオ" panose="020B0604030504040204" pitchFamily="50" charset="-128"/>
                <a:ea typeface="メイリオ" panose="020B0604030504040204" pitchFamily="50" charset="-128"/>
              </a:rPr>
              <a:t>重要な点をまとめた資料を提供</a:t>
            </a:r>
            <a:endParaRPr lang="en-US" altLang="ja-JP" sz="1050" b="1" dirty="0">
              <a:latin typeface="メイリオ" panose="020B0604030504040204" pitchFamily="50" charset="-128"/>
              <a:ea typeface="メイリオ" panose="020B0604030504040204" pitchFamily="50" charset="-128"/>
            </a:endParaRPr>
          </a:p>
        </p:txBody>
      </p:sp>
      <p:sp>
        <p:nvSpPr>
          <p:cNvPr id="60" name="正方形/長方形 59">
            <a:extLst>
              <a:ext uri="{FF2B5EF4-FFF2-40B4-BE49-F238E27FC236}">
                <a16:creationId xmlns:a16="http://schemas.microsoft.com/office/drawing/2014/main" id="{F650E589-18EB-4D78-821B-01037E3A93A2}"/>
              </a:ext>
            </a:extLst>
          </p:cNvPr>
          <p:cNvSpPr/>
          <p:nvPr/>
        </p:nvSpPr>
        <p:spPr>
          <a:xfrm>
            <a:off x="969838" y="5675593"/>
            <a:ext cx="7066452" cy="532325"/>
          </a:xfrm>
          <a:prstGeom prst="rect">
            <a:avLst/>
          </a:prstGeom>
        </p:spPr>
        <p:txBody>
          <a:bodyPr wrap="square">
            <a:spAutoFit/>
          </a:bodyPr>
          <a:lstStyle/>
          <a:p>
            <a:pPr algn="ctr">
              <a:lnSpc>
                <a:spcPct val="150000"/>
              </a:lnSpc>
            </a:pPr>
            <a:r>
              <a:rPr lang="ja-JP" altLang="en-US" sz="1000" dirty="0">
                <a:latin typeface="游ゴシック" panose="020B0400000000000000" pitchFamily="50" charset="-128"/>
                <a:ea typeface="游ゴシック" panose="020B0400000000000000" pitchFamily="50" charset="-128"/>
              </a:rPr>
              <a:t>情報量が多すぎると、情報を整理することに時間と労力を使ってしまい、重要なメッセージが伝わりづらくなります。</a:t>
            </a:r>
            <a:endParaRPr lang="en-US" altLang="ja-JP" sz="1000" dirty="0">
              <a:latin typeface="游ゴシック" panose="020B0400000000000000" pitchFamily="50" charset="-128"/>
              <a:ea typeface="游ゴシック" panose="020B0400000000000000" pitchFamily="50" charset="-128"/>
            </a:endParaRPr>
          </a:p>
          <a:p>
            <a:pPr algn="ctr">
              <a:lnSpc>
                <a:spcPct val="150000"/>
              </a:lnSpc>
            </a:pPr>
            <a:r>
              <a:rPr lang="ja-JP" altLang="en-US" sz="1000" dirty="0">
                <a:latin typeface="游ゴシック" panose="020B0400000000000000" pitchFamily="50" charset="-128"/>
                <a:ea typeface="游ゴシック" panose="020B0400000000000000" pitchFamily="50" charset="-128"/>
              </a:rPr>
              <a:t>情報を取捨選択し、ポイントを定めて、</a:t>
            </a:r>
            <a:r>
              <a:rPr lang="ja-JP" altLang="en-US" sz="1000" b="1" i="0" dirty="0">
                <a:solidFill>
                  <a:schemeClr val="tx1">
                    <a:lumMod val="95000"/>
                    <a:lumOff val="5000"/>
                  </a:schemeClr>
                </a:solidFill>
                <a:effectLst/>
                <a:latin typeface="游ゴシック" panose="020B0400000000000000" pitchFamily="50" charset="-128"/>
                <a:ea typeface="游ゴシック" panose="020B0400000000000000" pitchFamily="50" charset="-128"/>
              </a:rPr>
              <a:t>「読み手に余計な負担をかけない」</a:t>
            </a:r>
            <a:r>
              <a:rPr lang="ja-JP" altLang="en-US" sz="1000" dirty="0">
                <a:solidFill>
                  <a:srgbClr val="37312E"/>
                </a:solidFill>
                <a:latin typeface="游ゴシック" panose="020B0400000000000000" pitchFamily="50" charset="-128"/>
                <a:ea typeface="游ゴシック" panose="020B0400000000000000" pitchFamily="50" charset="-128"/>
              </a:rPr>
              <a:t>資料作りが肝要です。</a:t>
            </a:r>
            <a:endParaRPr lang="en-US" altLang="ja-JP" sz="1000" dirty="0">
              <a:latin typeface="游ゴシック" panose="020B0400000000000000" pitchFamily="50" charset="-128"/>
              <a:ea typeface="游ゴシック" panose="020B0400000000000000" pitchFamily="50" charset="-128"/>
            </a:endParaRPr>
          </a:p>
        </p:txBody>
      </p:sp>
      <p:sp>
        <p:nvSpPr>
          <p:cNvPr id="61" name="正方形/長方形 60">
            <a:extLst>
              <a:ext uri="{FF2B5EF4-FFF2-40B4-BE49-F238E27FC236}">
                <a16:creationId xmlns:a16="http://schemas.microsoft.com/office/drawing/2014/main" id="{F650E589-18EB-4D78-821B-01037E3A93A2}"/>
              </a:ext>
            </a:extLst>
          </p:cNvPr>
          <p:cNvSpPr/>
          <p:nvPr/>
        </p:nvSpPr>
        <p:spPr>
          <a:xfrm>
            <a:off x="498593" y="655131"/>
            <a:ext cx="7522968" cy="763222"/>
          </a:xfrm>
          <a:prstGeom prst="rect">
            <a:avLst/>
          </a:prstGeom>
        </p:spPr>
        <p:txBody>
          <a:bodyPr wrap="square">
            <a:spAutoFit/>
          </a:bodyPr>
          <a:lstStyle/>
          <a:p>
            <a:pPr>
              <a:lnSpc>
                <a:spcPct val="150000"/>
              </a:lnSpc>
            </a:pPr>
            <a:r>
              <a:rPr lang="ja-JP" altLang="en-US" sz="1000" dirty="0">
                <a:latin typeface="游ゴシック" panose="020B0400000000000000" pitchFamily="50" charset="-128"/>
                <a:ea typeface="游ゴシック" panose="020B0400000000000000" pitchFamily="50" charset="-128"/>
              </a:rPr>
              <a:t>審議会に参加された委員からは、「審議内容が難しい」「資料が多い」という声を聞きます。</a:t>
            </a:r>
            <a:endParaRPr lang="en-US" altLang="ja-JP" sz="1000" dirty="0">
              <a:latin typeface="游ゴシック" panose="020B0400000000000000" pitchFamily="50" charset="-128"/>
              <a:ea typeface="游ゴシック" panose="020B0400000000000000" pitchFamily="50" charset="-128"/>
            </a:endParaRPr>
          </a:p>
          <a:p>
            <a:pPr>
              <a:lnSpc>
                <a:spcPct val="150000"/>
              </a:lnSpc>
            </a:pPr>
            <a:r>
              <a:rPr lang="ja-JP" altLang="en-US" sz="1000" dirty="0">
                <a:latin typeface="游ゴシック" panose="020B0400000000000000" pitchFamily="50" charset="-128"/>
                <a:ea typeface="游ゴシック" panose="020B0400000000000000" pitchFamily="50" charset="-128"/>
              </a:rPr>
              <a:t>時間をかけて資料を読み込んでいただくことは難しいので、効果的な議論を行うためには、さっと目を通しただけで理解してもらえる資料を作ることが重要です。</a:t>
            </a:r>
          </a:p>
        </p:txBody>
      </p:sp>
      <p:sp>
        <p:nvSpPr>
          <p:cNvPr id="3" name="正方形/長方形 2">
            <a:extLst>
              <a:ext uri="{FF2B5EF4-FFF2-40B4-BE49-F238E27FC236}">
                <a16:creationId xmlns:a16="http://schemas.microsoft.com/office/drawing/2014/main" id="{C80E63A3-43D9-E965-8764-6F82406DFE86}"/>
              </a:ext>
            </a:extLst>
          </p:cNvPr>
          <p:cNvSpPr/>
          <p:nvPr/>
        </p:nvSpPr>
        <p:spPr>
          <a:xfrm>
            <a:off x="1109685" y="1872778"/>
            <a:ext cx="2722189" cy="261610"/>
          </a:xfrm>
          <a:prstGeom prst="rect">
            <a:avLst/>
          </a:prstGeom>
        </p:spPr>
        <p:txBody>
          <a:bodyPr wrap="square">
            <a:spAutoFit/>
          </a:bodyPr>
          <a:lstStyle/>
          <a:p>
            <a:pPr algn="ct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課題</a:t>
            </a:r>
            <a:r>
              <a:rPr lang="en-US" altLang="ja-JP" sz="1100" b="1" dirty="0">
                <a:latin typeface="メイリオ" panose="020B0604030504040204" pitchFamily="50" charset="-128"/>
                <a:ea typeface="メイリオ" panose="020B0604030504040204" pitchFamily="50" charset="-128"/>
              </a:rPr>
              <a:t>】</a:t>
            </a:r>
          </a:p>
        </p:txBody>
      </p:sp>
      <p:sp>
        <p:nvSpPr>
          <p:cNvPr id="7" name="正方形/長方形 6">
            <a:extLst>
              <a:ext uri="{FF2B5EF4-FFF2-40B4-BE49-F238E27FC236}">
                <a16:creationId xmlns:a16="http://schemas.microsoft.com/office/drawing/2014/main" id="{B36DAA80-F519-AE4A-10A5-F55336BB8CB5}"/>
              </a:ext>
            </a:extLst>
          </p:cNvPr>
          <p:cNvSpPr/>
          <p:nvPr/>
        </p:nvSpPr>
        <p:spPr>
          <a:xfrm>
            <a:off x="5270117" y="1872778"/>
            <a:ext cx="2722189" cy="253916"/>
          </a:xfrm>
          <a:prstGeom prst="rect">
            <a:avLst/>
          </a:prstGeom>
        </p:spPr>
        <p:txBody>
          <a:bodyPr wrap="square">
            <a:spAutoFit/>
          </a:bodyPr>
          <a:lstStyle/>
          <a:p>
            <a:pPr algn="ct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解決策</a:t>
            </a:r>
            <a:r>
              <a:rPr lang="en-US" altLang="ja-JP" sz="1050" b="1" dirty="0">
                <a:latin typeface="メイリオ" panose="020B0604030504040204" pitchFamily="50" charset="-128"/>
                <a:ea typeface="メイリオ" panose="020B0604030504040204" pitchFamily="50" charset="-128"/>
              </a:rPr>
              <a:t>】</a:t>
            </a:r>
          </a:p>
        </p:txBody>
      </p:sp>
      <p:sp>
        <p:nvSpPr>
          <p:cNvPr id="10" name="矢印: 右 9">
            <a:extLst>
              <a:ext uri="{FF2B5EF4-FFF2-40B4-BE49-F238E27FC236}">
                <a16:creationId xmlns:a16="http://schemas.microsoft.com/office/drawing/2014/main" id="{AC811712-5C9F-8E29-1070-775A3EB4E203}"/>
              </a:ext>
            </a:extLst>
          </p:cNvPr>
          <p:cNvSpPr/>
          <p:nvPr/>
        </p:nvSpPr>
        <p:spPr>
          <a:xfrm>
            <a:off x="4330808" y="3138233"/>
            <a:ext cx="502086" cy="377870"/>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648AB27-B463-2CE7-AFAF-8185A0DFA379}"/>
              </a:ext>
            </a:extLst>
          </p:cNvPr>
          <p:cNvSpPr/>
          <p:nvPr/>
        </p:nvSpPr>
        <p:spPr>
          <a:xfrm>
            <a:off x="740086" y="6226148"/>
            <a:ext cx="7668582" cy="246221"/>
          </a:xfrm>
          <a:prstGeom prst="rect">
            <a:avLst/>
          </a:prstGeom>
        </p:spPr>
        <p:txBody>
          <a:bodyPr wrap="square">
            <a:spAutoFit/>
          </a:bodyPr>
          <a:lstStyle/>
          <a:p>
            <a:pPr algn="ctr"/>
            <a:r>
              <a:rPr lang="ja-JP" altLang="en-US" sz="1000" dirty="0">
                <a:latin typeface="游ゴシック" panose="020B0400000000000000" pitchFamily="50" charset="-128"/>
                <a:ea typeface="游ゴシック" panose="020B0400000000000000" pitchFamily="50" charset="-128"/>
              </a:rPr>
              <a:t>また、資料を送付する際に、議題に対する意見を１つは持って会議に参加いただくよう、具体的に依頼することも効果的です。</a:t>
            </a:r>
            <a:endParaRPr lang="en-US" altLang="ja-JP" sz="1000" dirty="0">
              <a:latin typeface="游ゴシック" panose="020B0400000000000000" pitchFamily="50" charset="-128"/>
              <a:ea typeface="游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D5876BA4-F9B7-4062-B860-8485965F624E}"/>
              </a:ext>
            </a:extLst>
          </p:cNvPr>
          <p:cNvSpPr>
            <a:spLocks noGrp="1"/>
          </p:cNvSpPr>
          <p:nvPr>
            <p:ph type="sldNum" sz="quarter" idx="12"/>
          </p:nvPr>
        </p:nvSpPr>
        <p:spPr>
          <a:xfrm>
            <a:off x="6963606" y="6538518"/>
            <a:ext cx="2057400" cy="365125"/>
          </a:xfrm>
        </p:spPr>
        <p:txBody>
          <a:bodyPr/>
          <a:lstStyle/>
          <a:p>
            <a:fld id="{388691C2-7742-41D7-A4DD-CCBBEB2D0754}" type="slidenum">
              <a:rPr kumimoji="1" lang="ja-JP" altLang="en-US" smtClean="0"/>
              <a:t>11</a:t>
            </a:fld>
            <a:endParaRPr kumimoji="1" lang="ja-JP" altLang="en-US" dirty="0"/>
          </a:p>
        </p:txBody>
      </p:sp>
    </p:spTree>
    <p:extLst>
      <p:ext uri="{BB962C8B-B14F-4D97-AF65-F5344CB8AC3E}">
        <p14:creationId xmlns:p14="http://schemas.microsoft.com/office/powerpoint/2010/main" val="1406461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楕円 27"/>
          <p:cNvSpPr/>
          <p:nvPr/>
        </p:nvSpPr>
        <p:spPr>
          <a:xfrm>
            <a:off x="6335468" y="2678250"/>
            <a:ext cx="2113005" cy="2024229"/>
          </a:xfrm>
          <a:prstGeom prst="ellipse">
            <a:avLst/>
          </a:prstGeom>
          <a:pattFill prst="ltHorz">
            <a:fgClr>
              <a:schemeClr val="accent6">
                <a:lumMod val="20000"/>
                <a:lumOff val="80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p:nvSpPr>
        <p:spPr>
          <a:xfrm>
            <a:off x="3453101" y="2676551"/>
            <a:ext cx="2113005" cy="2024229"/>
          </a:xfrm>
          <a:prstGeom prst="ellipse">
            <a:avLst/>
          </a:prstGeom>
          <a:pattFill prst="ltHorz">
            <a:fgClr>
              <a:schemeClr val="accent6">
                <a:lumMod val="20000"/>
                <a:lumOff val="80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A767717-0DC5-416F-A787-D2A86DBADAB6}"/>
              </a:ext>
            </a:extLst>
          </p:cNvPr>
          <p:cNvSpPr/>
          <p:nvPr/>
        </p:nvSpPr>
        <p:spPr>
          <a:xfrm>
            <a:off x="-1" y="5521191"/>
            <a:ext cx="9144001" cy="1336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0" y="0"/>
            <a:ext cx="9144000" cy="4406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27895" y="63444"/>
            <a:ext cx="6110856" cy="369332"/>
          </a:xfrm>
          <a:prstGeom prst="rect">
            <a:avLst/>
          </a:prstGeom>
        </p:spPr>
        <p:txBody>
          <a:bodyPr wrap="square">
            <a:spAutoFit/>
          </a:bodyPr>
          <a:lstStyle/>
          <a:p>
            <a:r>
              <a:rPr lang="ja-JP" altLang="en-US" b="1" dirty="0">
                <a:solidFill>
                  <a:srgbClr val="002060"/>
                </a:solidFill>
                <a:latin typeface="メイリオ" panose="020B0604030504040204" pitchFamily="50" charset="-128"/>
                <a:ea typeface="メイリオ" panose="020B0604030504040204" pitchFamily="50" charset="-128"/>
              </a:rPr>
              <a:t>　審議会手続のこれから</a:t>
            </a:r>
          </a:p>
        </p:txBody>
      </p:sp>
      <p:sp>
        <p:nvSpPr>
          <p:cNvPr id="13" name="正方形/長方形 12">
            <a:extLst>
              <a:ext uri="{FF2B5EF4-FFF2-40B4-BE49-F238E27FC236}">
                <a16:creationId xmlns:a16="http://schemas.microsoft.com/office/drawing/2014/main" id="{466B7CD0-27C4-4985-8C6B-C79F23746891}"/>
              </a:ext>
            </a:extLst>
          </p:cNvPr>
          <p:cNvSpPr/>
          <p:nvPr/>
        </p:nvSpPr>
        <p:spPr>
          <a:xfrm>
            <a:off x="391988" y="774693"/>
            <a:ext cx="8159643" cy="1150315"/>
          </a:xfrm>
          <a:prstGeom prst="rect">
            <a:avLst/>
          </a:prstGeom>
          <a:noFill/>
        </p:spPr>
        <p:txBody>
          <a:bodyPr wrap="square">
            <a:spAutoFit/>
          </a:bodyPr>
          <a:lstStyle/>
          <a:p>
            <a:pPr>
              <a:lnSpc>
                <a:spcPct val="125000"/>
              </a:lnSpc>
            </a:pPr>
            <a:r>
              <a:rPr lang="ja-JP" altLang="en-US" sz="1100" dirty="0">
                <a:latin typeface="+mn-ea"/>
              </a:rPr>
              <a:t>毎月のタウンミーティングの実施により、これまで市政に関心がなかった方々が、市政に関心を寄せたり、市政への参画が身近に感じられたりと、少しずつ市民の意識も変わり始めています。</a:t>
            </a:r>
            <a:endParaRPr lang="en-US" altLang="ja-JP" sz="1100" dirty="0">
              <a:latin typeface="+mn-ea"/>
            </a:endParaRPr>
          </a:p>
          <a:p>
            <a:pPr>
              <a:lnSpc>
                <a:spcPct val="125000"/>
              </a:lnSpc>
            </a:pPr>
            <a:endParaRPr lang="en-US" altLang="ja-JP" sz="1100" dirty="0">
              <a:latin typeface="+mn-ea"/>
            </a:endParaRPr>
          </a:p>
          <a:p>
            <a:pPr>
              <a:lnSpc>
                <a:spcPct val="125000"/>
              </a:lnSpc>
            </a:pPr>
            <a:r>
              <a:rPr lang="ja-JP" altLang="en-US" sz="1100" dirty="0">
                <a:latin typeface="+mn-ea"/>
              </a:rPr>
              <a:t>市民参画を推進していく中で、</a:t>
            </a:r>
            <a:r>
              <a:rPr lang="ja-JP" altLang="en-US" sz="1100">
                <a:latin typeface="+mn-ea"/>
              </a:rPr>
              <a:t>審議会を開催するときは、</a:t>
            </a:r>
            <a:r>
              <a:rPr lang="ja-JP" altLang="en-US" sz="1100" dirty="0">
                <a:latin typeface="+mn-ea"/>
              </a:rPr>
              <a:t>課題の現場に一番近い、市民の存在を活かすことが肝要となります。審議会に参加してもらうだけではなく、積極的に発言していただき、その力を十分に発揮する機会にしましょう。</a:t>
            </a:r>
            <a:endParaRPr lang="en-US" altLang="ja-JP" sz="1100" dirty="0">
              <a:latin typeface="+mn-ea"/>
            </a:endParaRPr>
          </a:p>
        </p:txBody>
      </p:sp>
      <p:pic>
        <p:nvPicPr>
          <p:cNvPr id="15" name="Picture 19" descr="E:\GUM11\イラスト\04_公務員\GUM11_CL04122.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226" b="94009" l="6107" r="93130">
                        <a14:foregroundMark x1="6107" y1="29954" x2="6107" y2="29954"/>
                        <a14:foregroundMark x1="39695" y1="14286" x2="39695" y2="14286"/>
                        <a14:foregroundMark x1="51145" y1="7373" x2="51145" y2="7373"/>
                        <a14:foregroundMark x1="51145" y1="7373" x2="51145" y2="7373"/>
                        <a14:foregroundMark x1="32061" y1="10138" x2="32061" y2="10138"/>
                        <a14:foregroundMark x1="18321" y1="11982" x2="18321" y2="11982"/>
                        <a14:foregroundMark x1="27481" y1="7373" x2="27481" y2="7373"/>
                        <a14:foregroundMark x1="64885" y1="14286" x2="64885" y2="14286"/>
                        <a14:foregroundMark x1="42748" y1="21659" x2="42748" y2="21659"/>
                        <a14:foregroundMark x1="50382" y1="3226" x2="50382" y2="3226"/>
                        <a14:foregroundMark x1="93893" y1="25806" x2="93893" y2="25806"/>
                        <a14:foregroundMark x1="83969" y1="50691" x2="83969" y2="50691"/>
                        <a14:foregroundMark x1="15267" y1="40553" x2="15267" y2="40553"/>
                        <a14:foregroundMark x1="11450" y1="41475" x2="11450" y2="41475"/>
                        <a14:foregroundMark x1="32061" y1="55300" x2="32061" y2="55300"/>
                        <a14:foregroundMark x1="31298" y1="58525" x2="31298" y2="58525"/>
                        <a14:foregroundMark x1="38168" y1="56221" x2="38168" y2="56221"/>
                        <a14:foregroundMark x1="45038" y1="52074" x2="45038" y2="52074"/>
                        <a14:foregroundMark x1="42748" y1="52074" x2="42748" y2="52074"/>
                        <a14:foregroundMark x1="25191" y1="45622" x2="25191" y2="45622"/>
                        <a14:foregroundMark x1="25191" y1="53917" x2="25191" y2="53917"/>
                        <a14:foregroundMark x1="25191" y1="53917" x2="25191" y2="53917"/>
                        <a14:foregroundMark x1="25191" y1="52995" x2="25191" y2="52995"/>
                        <a14:foregroundMark x1="58779" y1="51152" x2="58779" y2="51152"/>
                        <a14:foregroundMark x1="59542" y1="57143" x2="59542" y2="57143"/>
                        <a14:foregroundMark x1="74809" y1="47465" x2="74809" y2="47465"/>
                        <a14:foregroundMark x1="71756" y1="55760" x2="71756" y2="55760"/>
                        <a14:foregroundMark x1="74046" y1="54839" x2="74046" y2="54839"/>
                        <a14:foregroundMark x1="68702" y1="57143" x2="68702" y2="57143"/>
                        <a14:foregroundMark x1="65649" y1="57143" x2="65649" y2="57143"/>
                        <a14:foregroundMark x1="58779" y1="63134" x2="58779" y2="63134"/>
                        <a14:foregroundMark x1="61832" y1="57143" x2="61832" y2="57143"/>
                        <a14:foregroundMark x1="87023" y1="41014" x2="87023" y2="41014"/>
                        <a14:foregroundMark x1="86260" y1="43779" x2="86260" y2="43779"/>
                        <a14:foregroundMark x1="84733" y1="44700" x2="84733" y2="44700"/>
                        <a14:foregroundMark x1="83206" y1="52535" x2="83206" y2="52535"/>
                        <a14:foregroundMark x1="34351" y1="94009" x2="34351" y2="94009"/>
                        <a14:foregroundMark x1="34351" y1="92627" x2="34351" y2="92627"/>
                        <a14:foregroundMark x1="30534" y1="55300" x2="30534" y2="55300"/>
                        <a14:foregroundMark x1="25954" y1="83410" x2="25954" y2="83410"/>
                        <a14:foregroundMark x1="29008" y1="86175" x2="29008" y2="86175"/>
                        <a14:foregroundMark x1="32061" y1="87097" x2="32061" y2="87097"/>
                        <a14:foregroundMark x1="39695" y1="92166" x2="39695" y2="92166"/>
                        <a14:foregroundMark x1="40458" y1="88479" x2="40458" y2="88479"/>
                        <a14:foregroundMark x1="40458" y1="90783" x2="40458" y2="90783"/>
                        <a14:foregroundMark x1="56489" y1="88940" x2="56489" y2="88940"/>
                        <a14:foregroundMark x1="59542" y1="89401" x2="59542" y2="89401"/>
                        <a14:foregroundMark x1="64885" y1="88479" x2="66412" y2="88479"/>
                        <a14:foregroundMark x1="80916" y1="88940" x2="80916" y2="88940"/>
                        <a14:foregroundMark x1="54962" y1="58065" x2="54962" y2="58065"/>
                        <a14:foregroundMark x1="35115" y1="58986" x2="35115" y2="58986"/>
                      </a14:backgroundRemoval>
                    </a14:imgEffect>
                  </a14:imgLayer>
                </a14:imgProps>
              </a:ext>
              <a:ext uri="{28A0092B-C50C-407E-A947-70E740481C1C}">
                <a14:useLocalDpi xmlns:a14="http://schemas.microsoft.com/office/drawing/2010/main" val="0"/>
              </a:ext>
            </a:extLst>
          </a:blip>
          <a:srcRect/>
          <a:stretch>
            <a:fillRect/>
          </a:stretch>
        </p:blipFill>
        <p:spPr bwMode="auto">
          <a:xfrm>
            <a:off x="7818618" y="5821541"/>
            <a:ext cx="545621" cy="90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D0A9E01F-C616-4A72-9BDF-0DCD6B9C6458}"/>
              </a:ext>
            </a:extLst>
          </p:cNvPr>
          <p:cNvSpPr/>
          <p:nvPr/>
        </p:nvSpPr>
        <p:spPr>
          <a:xfrm>
            <a:off x="966190" y="5665557"/>
            <a:ext cx="6811512" cy="938719"/>
          </a:xfrm>
          <a:prstGeom prst="rect">
            <a:avLst/>
          </a:prstGeom>
          <a:solidFill>
            <a:schemeClr val="bg1">
              <a:lumMod val="95000"/>
            </a:schemeClr>
          </a:solidFill>
        </p:spPr>
        <p:txBody>
          <a:bodyPr wrap="square">
            <a:spAutoFit/>
          </a:bodyPr>
          <a:lstStyle/>
          <a:p>
            <a:pPr algn="ctr">
              <a:lnSpc>
                <a:spcPct val="125000"/>
              </a:lnSpc>
            </a:pPr>
            <a:r>
              <a:rPr lang="ja-JP" altLang="en-US" sz="1600" b="1" dirty="0">
                <a:solidFill>
                  <a:srgbClr val="002060"/>
                </a:solidFill>
                <a:latin typeface="メイリオ" panose="020B0604030504040204" pitchFamily="50" charset="-128"/>
                <a:ea typeface="メイリオ" panose="020B0604030504040204" pitchFamily="50" charset="-128"/>
              </a:rPr>
              <a:t>　「サンカク！」を作成するにあたり、意見公募をします！</a:t>
            </a:r>
            <a:endParaRPr lang="en-US" altLang="ja-JP" sz="1600" b="1" dirty="0">
              <a:solidFill>
                <a:srgbClr val="002060"/>
              </a:solidFill>
              <a:latin typeface="メイリオ" panose="020B0604030504040204" pitchFamily="50" charset="-128"/>
              <a:ea typeface="メイリオ" panose="020B0604030504040204" pitchFamily="50" charset="-128"/>
            </a:endParaRPr>
          </a:p>
          <a:p>
            <a:pPr algn="ctr">
              <a:lnSpc>
                <a:spcPct val="125000"/>
              </a:lnSpc>
            </a:pPr>
            <a:r>
              <a:rPr lang="ja-JP" altLang="en-US" sz="1400" dirty="0">
                <a:latin typeface="メイリオ" panose="020B0604030504040204" pitchFamily="50" charset="-128"/>
                <a:ea typeface="メイリオ" panose="020B0604030504040204" pitchFamily="50" charset="-128"/>
              </a:rPr>
              <a:t>「サンカク！」に</a:t>
            </a:r>
            <a:r>
              <a:rPr lang="ja-JP" altLang="en-US" sz="1400" b="1" dirty="0">
                <a:latin typeface="メイリオ" panose="020B0604030504040204" pitchFamily="50" charset="-128"/>
                <a:ea typeface="メイリオ" panose="020B0604030504040204" pitchFamily="50" charset="-128"/>
              </a:rPr>
              <a:t>掲載して欲しい内容</a:t>
            </a:r>
            <a:r>
              <a:rPr lang="ja-JP" altLang="en-US" sz="1400" dirty="0">
                <a:latin typeface="メイリオ" panose="020B0604030504040204" pitchFamily="50" charset="-128"/>
                <a:ea typeface="メイリオ" panose="020B0604030504040204" pitchFamily="50" charset="-128"/>
              </a:rPr>
              <a:t>や</a:t>
            </a:r>
            <a:r>
              <a:rPr lang="ja-JP" altLang="en-US" sz="1400" b="1" dirty="0">
                <a:latin typeface="メイリオ" panose="020B0604030504040204" pitchFamily="50" charset="-128"/>
                <a:ea typeface="メイリオ" panose="020B0604030504040204" pitchFamily="50" charset="-128"/>
              </a:rPr>
              <a:t>市民参画に関する疑問・質問など</a:t>
            </a:r>
            <a:r>
              <a:rPr lang="ja-JP" altLang="en-US" sz="1400" dirty="0">
                <a:latin typeface="メイリオ" panose="020B0604030504040204" pitchFamily="50" charset="-128"/>
                <a:ea typeface="メイリオ" panose="020B0604030504040204" pitchFamily="50" charset="-128"/>
              </a:rPr>
              <a:t>があれば、</a:t>
            </a:r>
            <a:endParaRPr lang="en-US" altLang="ja-JP" sz="1400" dirty="0">
              <a:latin typeface="メイリオ" panose="020B0604030504040204" pitchFamily="50" charset="-128"/>
              <a:ea typeface="メイリオ" panose="020B0604030504040204" pitchFamily="50" charset="-128"/>
            </a:endParaRPr>
          </a:p>
          <a:p>
            <a:pPr algn="ctr">
              <a:lnSpc>
                <a:spcPct val="125000"/>
              </a:lnSpc>
            </a:pPr>
            <a:r>
              <a:rPr lang="ja-JP" altLang="en-US" sz="1400" dirty="0">
                <a:latin typeface="メイリオ" panose="020B0604030504040204" pitchFamily="50" charset="-128"/>
                <a:ea typeface="メイリオ" panose="020B0604030504040204" pitchFamily="50" charset="-128"/>
              </a:rPr>
              <a:t>総務課法務担当までご連絡ください。連絡方法・様式は問いません！</a:t>
            </a:r>
            <a:endParaRPr lang="ja-JP" altLang="en-US" sz="1600" dirty="0">
              <a:latin typeface="メイリオ" panose="020B0604030504040204" pitchFamily="50" charset="-128"/>
              <a:ea typeface="メイリオ" panose="020B0604030504040204" pitchFamily="50" charset="-128"/>
            </a:endParaRPr>
          </a:p>
        </p:txBody>
      </p:sp>
      <p:sp>
        <p:nvSpPr>
          <p:cNvPr id="2" name="楕円 1"/>
          <p:cNvSpPr/>
          <p:nvPr/>
        </p:nvSpPr>
        <p:spPr>
          <a:xfrm>
            <a:off x="826013" y="2677979"/>
            <a:ext cx="2113005" cy="2024229"/>
          </a:xfrm>
          <a:prstGeom prst="ellipse">
            <a:avLst/>
          </a:prstGeom>
          <a:pattFill prst="ltHorz">
            <a:fgClr>
              <a:schemeClr val="accent6">
                <a:lumMod val="20000"/>
                <a:lumOff val="80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12" descr="E:\GUM02\イラスト\02_コミュニケーション\GUM02_CL02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6473" y="3587771"/>
            <a:ext cx="1128462" cy="79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p:cNvSpPr/>
          <p:nvPr/>
        </p:nvSpPr>
        <p:spPr>
          <a:xfrm>
            <a:off x="586846" y="3036732"/>
            <a:ext cx="2641091" cy="430887"/>
          </a:xfrm>
          <a:prstGeom prst="rect">
            <a:avLst/>
          </a:prstGeom>
          <a:noFill/>
        </p:spPr>
        <p:txBody>
          <a:bodyPr wrap="square">
            <a:spAutoFit/>
          </a:bodyPr>
          <a:lstStyle/>
          <a:p>
            <a:pPr algn="ct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行政からの一方的な説明ではなく、</a:t>
            </a:r>
            <a:endPar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自由な議論の場に！</a:t>
            </a:r>
            <a:endParaRPr lang="ja-JP" altLang="en-US" sz="1100" dirty="0">
              <a:latin typeface="游ゴシック" panose="020B0400000000000000" pitchFamily="50" charset="-128"/>
              <a:ea typeface="游ゴシック" panose="020B0400000000000000" pitchFamily="50" charset="-128"/>
            </a:endParaRPr>
          </a:p>
        </p:txBody>
      </p:sp>
      <p:sp>
        <p:nvSpPr>
          <p:cNvPr id="19" name="正方形/長方形 18"/>
          <p:cNvSpPr/>
          <p:nvPr/>
        </p:nvSpPr>
        <p:spPr>
          <a:xfrm>
            <a:off x="3240134" y="3036733"/>
            <a:ext cx="2861866" cy="430887"/>
          </a:xfrm>
          <a:prstGeom prst="rect">
            <a:avLst/>
          </a:prstGeom>
          <a:noFill/>
        </p:spPr>
        <p:txBody>
          <a:bodyPr wrap="square">
            <a:spAutoFit/>
          </a:bodyPr>
          <a:lstStyle/>
          <a:p>
            <a:pPr algn="ct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難しい言葉や専門用語を使うのではなく、</a:t>
            </a:r>
            <a:endPar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誰もが分かる表現に！</a:t>
            </a:r>
            <a:endParaRPr lang="ja-JP" altLang="en-US" sz="1100" dirty="0">
              <a:latin typeface="游ゴシック" panose="020B0400000000000000" pitchFamily="50" charset="-128"/>
              <a:ea typeface="游ゴシック" panose="020B0400000000000000" pitchFamily="50" charset="-128"/>
            </a:endParaRPr>
          </a:p>
        </p:txBody>
      </p:sp>
      <p:pic>
        <p:nvPicPr>
          <p:cNvPr id="3" name="図 2"/>
          <p:cNvPicPr>
            <a:picLocks noChangeAspect="1"/>
          </p:cNvPicPr>
          <p:nvPr/>
        </p:nvPicPr>
        <p:blipFill>
          <a:blip r:embed="rId5"/>
          <a:stretch>
            <a:fillRect/>
          </a:stretch>
        </p:blipFill>
        <p:spPr>
          <a:xfrm>
            <a:off x="4022453" y="3587771"/>
            <a:ext cx="1124442" cy="916396"/>
          </a:xfrm>
          <a:prstGeom prst="rect">
            <a:avLst/>
          </a:prstGeom>
        </p:spPr>
      </p:pic>
      <p:sp>
        <p:nvSpPr>
          <p:cNvPr id="22" name="正方形/長方形 21"/>
          <p:cNvSpPr/>
          <p:nvPr/>
        </p:nvSpPr>
        <p:spPr>
          <a:xfrm>
            <a:off x="6102000" y="3036732"/>
            <a:ext cx="2861866" cy="430887"/>
          </a:xfrm>
          <a:prstGeom prst="rect">
            <a:avLst/>
          </a:prstGeom>
          <a:noFill/>
        </p:spPr>
        <p:txBody>
          <a:bodyPr wrap="square">
            <a:spAutoFit/>
          </a:bodyPr>
          <a:lstStyle/>
          <a:p>
            <a:pPr algn="ct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資料や会場レイアウトを工夫し、</a:t>
            </a:r>
            <a:endParaRPr lang="en-US" altLang="ja-JP" sz="11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話しやすい雰囲気づくり！</a:t>
            </a:r>
            <a:endParaRPr lang="ja-JP" altLang="en-US" sz="1100" dirty="0">
              <a:latin typeface="游ゴシック" panose="020B0400000000000000" pitchFamily="50" charset="-128"/>
              <a:ea typeface="游ゴシック" panose="020B0400000000000000" pitchFamily="50" charset="-128"/>
            </a:endParaRPr>
          </a:p>
        </p:txBody>
      </p:sp>
      <p:pic>
        <p:nvPicPr>
          <p:cNvPr id="4" name="図 3"/>
          <p:cNvPicPr>
            <a:picLocks noChangeAspect="1"/>
          </p:cNvPicPr>
          <p:nvPr/>
        </p:nvPicPr>
        <p:blipFill>
          <a:blip r:embed="rId6"/>
          <a:stretch>
            <a:fillRect/>
          </a:stretch>
        </p:blipFill>
        <p:spPr>
          <a:xfrm>
            <a:off x="6845229" y="3509824"/>
            <a:ext cx="992427" cy="916553"/>
          </a:xfrm>
          <a:prstGeom prst="rect">
            <a:avLst/>
          </a:prstGeom>
        </p:spPr>
      </p:pic>
      <p:sp>
        <p:nvSpPr>
          <p:cNvPr id="6" name="スライド番号プレースホルダー 5">
            <a:extLst>
              <a:ext uri="{FF2B5EF4-FFF2-40B4-BE49-F238E27FC236}">
                <a16:creationId xmlns:a16="http://schemas.microsoft.com/office/drawing/2014/main" id="{E5364086-9AFF-471E-9202-4DF4811B0B5B}"/>
              </a:ext>
            </a:extLst>
          </p:cNvPr>
          <p:cNvSpPr>
            <a:spLocks noGrp="1"/>
          </p:cNvSpPr>
          <p:nvPr>
            <p:ph type="sldNum" sz="quarter" idx="12"/>
          </p:nvPr>
        </p:nvSpPr>
        <p:spPr>
          <a:xfrm>
            <a:off x="6893378" y="6382611"/>
            <a:ext cx="2057400" cy="365125"/>
          </a:xfrm>
        </p:spPr>
        <p:txBody>
          <a:bodyPr/>
          <a:lstStyle/>
          <a:p>
            <a:fld id="{388691C2-7742-41D7-A4DD-CCBBEB2D0754}" type="slidenum">
              <a:rPr kumimoji="1" lang="ja-JP" altLang="en-US" smtClean="0"/>
              <a:t>12</a:t>
            </a:fld>
            <a:endParaRPr kumimoji="1" lang="ja-JP" altLang="en-US" dirty="0"/>
          </a:p>
        </p:txBody>
      </p:sp>
      <p:sp>
        <p:nvSpPr>
          <p:cNvPr id="23" name="正方形/長方形 22"/>
          <p:cNvSpPr/>
          <p:nvPr/>
        </p:nvSpPr>
        <p:spPr>
          <a:xfrm>
            <a:off x="3153741" y="2213141"/>
            <a:ext cx="2861866" cy="261610"/>
          </a:xfrm>
          <a:prstGeom prst="rect">
            <a:avLst/>
          </a:prstGeom>
          <a:noFill/>
        </p:spPr>
        <p:txBody>
          <a:bodyPr wrap="square">
            <a:spAutoFit/>
          </a:bodyPr>
          <a:lstStyle/>
          <a:p>
            <a:pPr algn="ctr"/>
            <a:r>
              <a:rPr lang="ja-JP" altLang="en-US" sz="1100" kern="100" dirty="0">
                <a:latin typeface="游ゴシック" panose="020B0400000000000000" pitchFamily="50" charset="-128"/>
                <a:ea typeface="游ゴシック" panose="020B0400000000000000" pitchFamily="50" charset="-128"/>
                <a:cs typeface="Times New Roman" panose="02020603050405020304" pitchFamily="18" charset="0"/>
              </a:rPr>
              <a:t>＜取組みの参考例＞</a:t>
            </a:r>
            <a:endParaRPr lang="ja-JP" altLang="en-US"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4908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下矢印 14"/>
          <p:cNvSpPr/>
          <p:nvPr/>
        </p:nvSpPr>
        <p:spPr>
          <a:xfrm>
            <a:off x="3174863" y="3555881"/>
            <a:ext cx="328378" cy="37030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01A62EFA-BD85-4A5F-A12C-937522C9C755}"/>
              </a:ext>
            </a:extLst>
          </p:cNvPr>
          <p:cNvSpPr/>
          <p:nvPr/>
        </p:nvSpPr>
        <p:spPr>
          <a:xfrm>
            <a:off x="432308" y="1614873"/>
            <a:ext cx="5813489" cy="176648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0" y="0"/>
            <a:ext cx="9144000" cy="4406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27895" y="63444"/>
            <a:ext cx="6110856" cy="369332"/>
          </a:xfrm>
          <a:prstGeom prst="rect">
            <a:avLst/>
          </a:prstGeom>
        </p:spPr>
        <p:txBody>
          <a:bodyPr wrap="square">
            <a:spAutoFit/>
          </a:bodyPr>
          <a:lstStyle/>
          <a:p>
            <a:r>
              <a:rPr lang="ja-JP" altLang="en-US" b="1" dirty="0">
                <a:solidFill>
                  <a:srgbClr val="002060"/>
                </a:solidFill>
                <a:latin typeface="メイリオ" panose="020B0604030504040204" pitchFamily="50" charset="-128"/>
                <a:ea typeface="メイリオ" panose="020B0604030504040204" pitchFamily="50" charset="-128"/>
              </a:rPr>
              <a:t>　審議会手続とは</a:t>
            </a:r>
          </a:p>
        </p:txBody>
      </p:sp>
      <p:sp>
        <p:nvSpPr>
          <p:cNvPr id="31" name="正方形/長方形 30">
            <a:extLst>
              <a:ext uri="{FF2B5EF4-FFF2-40B4-BE49-F238E27FC236}">
                <a16:creationId xmlns:a16="http://schemas.microsoft.com/office/drawing/2014/main" id="{3F2A55C9-2CDA-4DC1-858B-33C6D276C0E5}"/>
              </a:ext>
            </a:extLst>
          </p:cNvPr>
          <p:cNvSpPr/>
          <p:nvPr/>
        </p:nvSpPr>
        <p:spPr>
          <a:xfrm>
            <a:off x="585377" y="3976438"/>
            <a:ext cx="5288060" cy="576312"/>
          </a:xfrm>
          <a:prstGeom prst="rect">
            <a:avLst/>
          </a:prstGeom>
          <a:noFill/>
        </p:spPr>
        <p:txBody>
          <a:bodyPr wrap="square">
            <a:spAutoFit/>
          </a:bodyPr>
          <a:lstStyle/>
          <a:p>
            <a:pPr>
              <a:lnSpc>
                <a:spcPct val="150000"/>
              </a:lnSpc>
            </a:pPr>
            <a:r>
              <a:rPr lang="ja-JP" altLang="en-US" sz="1100" dirty="0">
                <a:latin typeface="游ゴシック" panose="020B0400000000000000" pitchFamily="50" charset="-128"/>
                <a:ea typeface="游ゴシック" panose="020B0400000000000000" pitchFamily="50" charset="-128"/>
              </a:rPr>
              <a:t>上記①②に該当する審議会であっても、市民参画を目的としていないものは、</a:t>
            </a:r>
            <a:endParaRPr lang="en-US" altLang="ja-JP" sz="1100" dirty="0">
              <a:latin typeface="游ゴシック" panose="020B0400000000000000" pitchFamily="50" charset="-128"/>
              <a:ea typeface="游ゴシック" panose="020B0400000000000000" pitchFamily="50" charset="-128"/>
            </a:endParaRPr>
          </a:p>
          <a:p>
            <a:pPr>
              <a:lnSpc>
                <a:spcPct val="150000"/>
              </a:lnSpc>
            </a:pPr>
            <a:r>
              <a:rPr lang="ja-JP" altLang="en-US" sz="1100" b="1" dirty="0">
                <a:latin typeface="游ゴシック" panose="020B0400000000000000" pitchFamily="50" charset="-128"/>
                <a:ea typeface="游ゴシック" panose="020B0400000000000000" pitchFamily="50" charset="-128"/>
              </a:rPr>
              <a:t>市民参画条例上の審議会</a:t>
            </a:r>
            <a:r>
              <a:rPr lang="ja-JP" altLang="en-US" sz="1100" dirty="0">
                <a:latin typeface="游ゴシック" panose="020B0400000000000000" pitchFamily="50" charset="-128"/>
                <a:ea typeface="游ゴシック" panose="020B0400000000000000" pitchFamily="50" charset="-128"/>
              </a:rPr>
              <a:t>ではありません！</a:t>
            </a:r>
          </a:p>
        </p:txBody>
      </p:sp>
      <p:sp>
        <p:nvSpPr>
          <p:cNvPr id="33" name="正方形/長方形 32">
            <a:extLst>
              <a:ext uri="{FF2B5EF4-FFF2-40B4-BE49-F238E27FC236}">
                <a16:creationId xmlns:a16="http://schemas.microsoft.com/office/drawing/2014/main" id="{9707F419-5F4A-41DF-B9FA-9EE4B55ED93A}"/>
              </a:ext>
            </a:extLst>
          </p:cNvPr>
          <p:cNvSpPr/>
          <p:nvPr/>
        </p:nvSpPr>
        <p:spPr>
          <a:xfrm>
            <a:off x="395604" y="576165"/>
            <a:ext cx="8103219" cy="576440"/>
          </a:xfrm>
          <a:prstGeom prst="rect">
            <a:avLst/>
          </a:prstGeom>
        </p:spPr>
        <p:txBody>
          <a:bodyPr wrap="square">
            <a:spAutoFit/>
          </a:bodyPr>
          <a:lstStyle/>
          <a:p>
            <a:pPr>
              <a:lnSpc>
                <a:spcPct val="150000"/>
              </a:lnSpc>
            </a:pPr>
            <a:r>
              <a:rPr lang="ja-JP" altLang="en-US" sz="1100" dirty="0">
                <a:latin typeface="游ゴシック" panose="020B0400000000000000" pitchFamily="50" charset="-128"/>
                <a:ea typeface="游ゴシック" panose="020B0400000000000000" pitchFamily="50" charset="-128"/>
              </a:rPr>
              <a:t>審議会手続とは、公募市民や学識経験者を含めた比較的少人数のメンバーで、政策案の策定や特定の課題を検討する手続です。審議会で審議された結論は、行政にとって大きな影響を持つこととなります。</a:t>
            </a:r>
            <a:endParaRPr lang="en-US" altLang="ja-JP" sz="1100" dirty="0">
              <a:latin typeface="游ゴシック" panose="020B0400000000000000" pitchFamily="50" charset="-128"/>
              <a:ea typeface="游ゴシック" panose="020B0400000000000000" pitchFamily="50" charset="-128"/>
            </a:endParaRPr>
          </a:p>
        </p:txBody>
      </p:sp>
      <p:sp>
        <p:nvSpPr>
          <p:cNvPr id="32" name="正方形/長方形 31">
            <a:extLst>
              <a:ext uri="{FF2B5EF4-FFF2-40B4-BE49-F238E27FC236}">
                <a16:creationId xmlns:a16="http://schemas.microsoft.com/office/drawing/2014/main" id="{679BB2C2-E70B-49F6-B9C6-CB95BC9F93CF}"/>
              </a:ext>
            </a:extLst>
          </p:cNvPr>
          <p:cNvSpPr/>
          <p:nvPr/>
        </p:nvSpPr>
        <p:spPr>
          <a:xfrm>
            <a:off x="6345871" y="4490163"/>
            <a:ext cx="2608756" cy="415498"/>
          </a:xfrm>
          <a:prstGeom prst="rect">
            <a:avLst/>
          </a:prstGeom>
          <a:noFill/>
        </p:spPr>
        <p:txBody>
          <a:bodyPr wrap="square">
            <a:spAutoFit/>
          </a:bodyPr>
          <a:lstStyle/>
          <a:p>
            <a:r>
              <a:rPr lang="ja-JP" altLang="en-US" sz="1100" dirty="0">
                <a:latin typeface="游ゴシック" panose="020B0400000000000000" pitchFamily="50" charset="-128"/>
                <a:ea typeface="游ゴシック" panose="020B0400000000000000" pitchFamily="50" charset="-128"/>
              </a:rPr>
              <a:t>市民参画条例上の審議会でないものは、</a:t>
            </a:r>
            <a:endParaRPr lang="en-US" altLang="ja-JP" sz="11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４ページの規定は適用されません。</a:t>
            </a:r>
            <a:endParaRPr lang="en-US" altLang="ja-JP" sz="1000" dirty="0">
              <a:latin typeface="游ゴシック" panose="020B0400000000000000" pitchFamily="50" charset="-128"/>
              <a:ea typeface="游ゴシック" panose="020B0400000000000000" pitchFamily="50" charset="-128"/>
            </a:endParaRPr>
          </a:p>
        </p:txBody>
      </p:sp>
      <p:grpSp>
        <p:nvGrpSpPr>
          <p:cNvPr id="9" name="グループ化 8">
            <a:extLst>
              <a:ext uri="{FF2B5EF4-FFF2-40B4-BE49-F238E27FC236}">
                <a16:creationId xmlns:a16="http://schemas.microsoft.com/office/drawing/2014/main" id="{4846444A-BC7B-4696-931A-A7C5B3A706F7}"/>
              </a:ext>
            </a:extLst>
          </p:cNvPr>
          <p:cNvGrpSpPr/>
          <p:nvPr/>
        </p:nvGrpSpPr>
        <p:grpSpPr>
          <a:xfrm>
            <a:off x="6422049" y="1642446"/>
            <a:ext cx="2518552" cy="1923132"/>
            <a:chOff x="6085062" y="395907"/>
            <a:chExt cx="2518552" cy="1923132"/>
          </a:xfrm>
        </p:grpSpPr>
        <p:sp>
          <p:nvSpPr>
            <p:cNvPr id="6" name="正方形/長方形 5">
              <a:extLst>
                <a:ext uri="{FF2B5EF4-FFF2-40B4-BE49-F238E27FC236}">
                  <a16:creationId xmlns:a16="http://schemas.microsoft.com/office/drawing/2014/main" id="{4E326548-A003-4A9B-9061-FF875BBA5FFB}"/>
                </a:ext>
              </a:extLst>
            </p:cNvPr>
            <p:cNvSpPr/>
            <p:nvPr/>
          </p:nvSpPr>
          <p:spPr>
            <a:xfrm>
              <a:off x="6260041" y="446901"/>
              <a:ext cx="2343573" cy="187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F2279857-7195-47AE-B765-9FCB304B358B}"/>
                </a:ext>
              </a:extLst>
            </p:cNvPr>
            <p:cNvGrpSpPr/>
            <p:nvPr/>
          </p:nvGrpSpPr>
          <p:grpSpPr>
            <a:xfrm>
              <a:off x="6588363" y="981327"/>
              <a:ext cx="1950301" cy="1043147"/>
              <a:chOff x="5517005" y="1306257"/>
              <a:chExt cx="1950301" cy="1043147"/>
            </a:xfrm>
          </p:grpSpPr>
          <p:grpSp>
            <p:nvGrpSpPr>
              <p:cNvPr id="24" name="グループ化 23">
                <a:extLst>
                  <a:ext uri="{FF2B5EF4-FFF2-40B4-BE49-F238E27FC236}">
                    <a16:creationId xmlns:a16="http://schemas.microsoft.com/office/drawing/2014/main" id="{FF2C44FB-3236-4DF9-A67D-F7306C7FDD0E}"/>
                  </a:ext>
                </a:extLst>
              </p:cNvPr>
              <p:cNvGrpSpPr/>
              <p:nvPr/>
            </p:nvGrpSpPr>
            <p:grpSpPr>
              <a:xfrm>
                <a:off x="5517005" y="1306257"/>
                <a:ext cx="1321207" cy="978124"/>
                <a:chOff x="3016835" y="1192416"/>
                <a:chExt cx="1321207" cy="978124"/>
              </a:xfrm>
            </p:grpSpPr>
            <p:sp>
              <p:nvSpPr>
                <p:cNvPr id="35" name="雲 34">
                  <a:extLst>
                    <a:ext uri="{FF2B5EF4-FFF2-40B4-BE49-F238E27FC236}">
                      <a16:creationId xmlns:a16="http://schemas.microsoft.com/office/drawing/2014/main" id="{4DB5AA45-13B7-489F-84C4-782CF3C4805B}"/>
                    </a:ext>
                  </a:extLst>
                </p:cNvPr>
                <p:cNvSpPr/>
                <p:nvPr/>
              </p:nvSpPr>
              <p:spPr>
                <a:xfrm>
                  <a:off x="3033571" y="1360012"/>
                  <a:ext cx="1304471" cy="810528"/>
                </a:xfrm>
                <a:prstGeom prst="cloud">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10" descr="E:\GUM15\イラスト\09_保護者\GUM15_CL09001.jpg">
                  <a:extLst>
                    <a:ext uri="{FF2B5EF4-FFF2-40B4-BE49-F238E27FC236}">
                      <a16:creationId xmlns:a16="http://schemas.microsoft.com/office/drawing/2014/main" id="{737EFEAB-1901-447F-B984-81AFB297CF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835" y="1192416"/>
                  <a:ext cx="1089079" cy="81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4" descr="E:\GUM11\イラスト\01_ポーズ\GUM11_CL01180.jpg">
                <a:extLst>
                  <a:ext uri="{FF2B5EF4-FFF2-40B4-BE49-F238E27FC236}">
                    <a16:creationId xmlns:a16="http://schemas.microsoft.com/office/drawing/2014/main" id="{5AFA3D47-FB8F-4A92-A73A-0DC8E35003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1811" y="1445042"/>
                <a:ext cx="465495" cy="90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楕円 39">
                <a:extLst>
                  <a:ext uri="{FF2B5EF4-FFF2-40B4-BE49-F238E27FC236}">
                    <a16:creationId xmlns:a16="http://schemas.microsoft.com/office/drawing/2014/main" id="{1859AF71-CE05-4415-A9B5-9850076B5F36}"/>
                  </a:ext>
                </a:extLst>
              </p:cNvPr>
              <p:cNvSpPr/>
              <p:nvPr/>
            </p:nvSpPr>
            <p:spPr>
              <a:xfrm>
                <a:off x="6773641" y="2034586"/>
                <a:ext cx="68529" cy="457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15BBEC43-9646-4B9A-942A-60DB53CA5496}"/>
                  </a:ext>
                </a:extLst>
              </p:cNvPr>
              <p:cNvSpPr/>
              <p:nvPr/>
            </p:nvSpPr>
            <p:spPr>
              <a:xfrm>
                <a:off x="6893385" y="1982882"/>
                <a:ext cx="68529" cy="457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a:extLst>
                <a:ext uri="{FF2B5EF4-FFF2-40B4-BE49-F238E27FC236}">
                  <a16:creationId xmlns:a16="http://schemas.microsoft.com/office/drawing/2014/main" id="{D841DA44-4715-468F-BE1B-CA05627EC779}"/>
                </a:ext>
              </a:extLst>
            </p:cNvPr>
            <p:cNvSpPr/>
            <p:nvPr/>
          </p:nvSpPr>
          <p:spPr>
            <a:xfrm>
              <a:off x="6676769" y="395907"/>
              <a:ext cx="963189" cy="430887"/>
            </a:xfrm>
            <a:prstGeom prst="rect">
              <a:avLst/>
            </a:prstGeom>
            <a:noFill/>
          </p:spPr>
          <p:txBody>
            <a:bodyPr wrap="square">
              <a:spAutoFit/>
            </a:bodyPr>
            <a:lstStyle/>
            <a:p>
              <a:pPr algn="ctr"/>
              <a:r>
                <a:rPr lang="ja-JP" altLang="en-US" sz="1100" dirty="0">
                  <a:latin typeface="メイリオ" panose="020B0604030504040204" pitchFamily="50" charset="-128"/>
                  <a:ea typeface="メイリオ" panose="020B0604030504040204" pitchFamily="50" charset="-128"/>
                </a:rPr>
                <a:t>学識</a:t>
              </a:r>
              <a:endParaRPr lang="en-US" altLang="ja-JP" sz="1100" dirty="0">
                <a:latin typeface="メイリオ" panose="020B0604030504040204" pitchFamily="50" charset="-128"/>
                <a:ea typeface="メイリオ" panose="020B0604030504040204" pitchFamily="50" charset="-128"/>
              </a:endParaRPr>
            </a:p>
            <a:p>
              <a:pPr algn="ctr"/>
              <a:r>
                <a:rPr lang="ja-JP" altLang="en-US" sz="1100" dirty="0">
                  <a:latin typeface="メイリオ" panose="020B0604030504040204" pitchFamily="50" charset="-128"/>
                  <a:ea typeface="メイリオ" panose="020B0604030504040204" pitchFamily="50" charset="-128"/>
                </a:rPr>
                <a:t>経験者</a:t>
              </a:r>
              <a:endParaRPr lang="en-US" altLang="ja-JP" sz="1100" dirty="0">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80C4144C-655D-42A5-ABAE-E6292BA51D4A}"/>
                </a:ext>
              </a:extLst>
            </p:cNvPr>
            <p:cNvSpPr/>
            <p:nvPr/>
          </p:nvSpPr>
          <p:spPr>
            <a:xfrm>
              <a:off x="6085062" y="890049"/>
              <a:ext cx="489939" cy="430887"/>
            </a:xfrm>
            <a:prstGeom prst="rect">
              <a:avLst/>
            </a:prstGeom>
            <a:solidFill>
              <a:schemeClr val="bg1"/>
            </a:solidFill>
          </p:spPr>
          <p:txBody>
            <a:bodyPr wrap="square">
              <a:spAutoFit/>
            </a:bodyPr>
            <a:lstStyle/>
            <a:p>
              <a:pPr algn="r"/>
              <a:r>
                <a:rPr lang="ja-JP" altLang="en-US" sz="1100" dirty="0">
                  <a:latin typeface="メイリオ" panose="020B0604030504040204" pitchFamily="50" charset="-128"/>
                  <a:ea typeface="メイリオ" panose="020B0604030504040204" pitchFamily="50" charset="-128"/>
                </a:rPr>
                <a:t>公募</a:t>
              </a:r>
              <a:endParaRPr lang="en-US" altLang="ja-JP" sz="1100" dirty="0">
                <a:latin typeface="メイリオ" panose="020B0604030504040204" pitchFamily="50" charset="-128"/>
                <a:ea typeface="メイリオ" panose="020B0604030504040204" pitchFamily="50" charset="-128"/>
              </a:endParaRPr>
            </a:p>
            <a:p>
              <a:pPr algn="r"/>
              <a:r>
                <a:rPr lang="ja-JP" altLang="en-US" sz="1100" dirty="0">
                  <a:latin typeface="メイリオ" panose="020B0604030504040204" pitchFamily="50" charset="-128"/>
                  <a:ea typeface="メイリオ" panose="020B0604030504040204" pitchFamily="50" charset="-128"/>
                </a:rPr>
                <a:t>市民</a:t>
              </a:r>
              <a:endParaRPr lang="en-US" altLang="ja-JP" sz="1100" dirty="0">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33FEDC8F-9CB6-4694-8A0A-4988468DEB2A}"/>
                </a:ext>
              </a:extLst>
            </p:cNvPr>
            <p:cNvSpPr/>
            <p:nvPr/>
          </p:nvSpPr>
          <p:spPr>
            <a:xfrm>
              <a:off x="7444728" y="736161"/>
              <a:ext cx="963189" cy="307777"/>
            </a:xfrm>
            <a:prstGeom prst="rect">
              <a:avLst/>
            </a:prstGeom>
            <a:noFill/>
          </p:spPr>
          <p:txBody>
            <a:bodyPr wrap="square">
              <a:spAutoFit/>
            </a:bodyPr>
            <a:lstStyle/>
            <a:p>
              <a:pPr>
                <a:lnSpc>
                  <a:spcPts val="1800"/>
                </a:lnSpc>
              </a:pPr>
              <a:r>
                <a:rPr lang="ja-JP" altLang="en-US" sz="1100" dirty="0">
                  <a:latin typeface="メイリオ" panose="020B0604030504040204" pitchFamily="50" charset="-128"/>
                  <a:ea typeface="メイリオ" panose="020B0604030504040204" pitchFamily="50" charset="-128"/>
                </a:rPr>
                <a:t>関係団体</a:t>
              </a:r>
              <a:endParaRPr lang="en-US" altLang="ja-JP" sz="1100" dirty="0">
                <a:latin typeface="メイリオ" panose="020B0604030504040204" pitchFamily="50" charset="-128"/>
                <a:ea typeface="メイリオ" panose="020B0604030504040204" pitchFamily="50" charset="-128"/>
              </a:endParaRPr>
            </a:p>
          </p:txBody>
        </p:sp>
      </p:grpSp>
      <p:sp>
        <p:nvSpPr>
          <p:cNvPr id="27" name="正方形/長方形 26">
            <a:extLst>
              <a:ext uri="{FF2B5EF4-FFF2-40B4-BE49-F238E27FC236}">
                <a16:creationId xmlns:a16="http://schemas.microsoft.com/office/drawing/2014/main" id="{BD6BA6E9-1F6A-4255-B74B-431A87757871}"/>
              </a:ext>
            </a:extLst>
          </p:cNvPr>
          <p:cNvSpPr/>
          <p:nvPr/>
        </p:nvSpPr>
        <p:spPr>
          <a:xfrm>
            <a:off x="736340" y="4804338"/>
            <a:ext cx="5106134" cy="1338187"/>
          </a:xfrm>
          <a:prstGeom prst="rect">
            <a:avLst/>
          </a:prstGeom>
          <a:noFill/>
          <a:ln w="3175">
            <a:solidFill>
              <a:schemeClr val="bg1">
                <a:lumMod val="50000"/>
              </a:schemeClr>
            </a:solidFill>
            <a:prstDash val="dash"/>
          </a:ln>
        </p:spPr>
        <p:txBody>
          <a:bodyPr wrap="square">
            <a:spAutoFit/>
          </a:bodyPr>
          <a:lstStyle/>
          <a:p>
            <a:pPr>
              <a:lnSpc>
                <a:spcPct val="150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市民参画条例上の審議会ではないものの例</a:t>
            </a:r>
            <a:r>
              <a:rPr lang="en-US" altLang="ja-JP" sz="1100" b="1" dirty="0">
                <a:latin typeface="游ゴシック" panose="020B0400000000000000" pitchFamily="50" charset="-128"/>
                <a:ea typeface="游ゴシック" panose="020B0400000000000000" pitchFamily="50" charset="-128"/>
              </a:rPr>
              <a:t>】</a:t>
            </a:r>
          </a:p>
          <a:p>
            <a:pPr>
              <a:lnSpc>
                <a:spcPct val="150000"/>
              </a:lnSpc>
            </a:pPr>
            <a:r>
              <a:rPr lang="ja-JP" altLang="en-US" sz="1100" dirty="0">
                <a:latin typeface="游ゴシック" panose="020B0400000000000000" pitchFamily="50" charset="-128"/>
                <a:ea typeface="游ゴシック" panose="020B0400000000000000" pitchFamily="50" charset="-128"/>
              </a:rPr>
              <a:t>① 市民団体や関係機関等との連絡調整や情報共有を主な活動内容とするもの</a:t>
            </a:r>
          </a:p>
          <a:p>
            <a:pPr>
              <a:lnSpc>
                <a:spcPct val="150000"/>
              </a:lnSpc>
            </a:pPr>
            <a:r>
              <a:rPr lang="ja-JP" altLang="en-US" sz="1100" dirty="0">
                <a:latin typeface="游ゴシック" panose="020B0400000000000000" pitchFamily="50" charset="-128"/>
                <a:ea typeface="游ゴシック" panose="020B0400000000000000" pitchFamily="50" charset="-128"/>
              </a:rPr>
              <a:t>② 市職員や学識経験者だけで構成するもの</a:t>
            </a:r>
          </a:p>
          <a:p>
            <a:pPr>
              <a:lnSpc>
                <a:spcPct val="150000"/>
              </a:lnSpc>
            </a:pPr>
            <a:r>
              <a:rPr lang="ja-JP" altLang="en-US" sz="1100" dirty="0">
                <a:latin typeface="游ゴシック" panose="020B0400000000000000" pitchFamily="50" charset="-128"/>
                <a:ea typeface="游ゴシック" panose="020B0400000000000000" pitchFamily="50" charset="-128"/>
              </a:rPr>
              <a:t>③ 特定の事業を実施するために設置される実行委員会など</a:t>
            </a:r>
            <a:endParaRPr lang="en-US" altLang="ja-JP" sz="1100" dirty="0">
              <a:latin typeface="游ゴシック" panose="020B0400000000000000" pitchFamily="50" charset="-128"/>
              <a:ea typeface="游ゴシック" panose="020B0400000000000000" pitchFamily="50" charset="-128"/>
            </a:endParaRPr>
          </a:p>
          <a:p>
            <a:pPr>
              <a:lnSpc>
                <a:spcPct val="150000"/>
              </a:lnSpc>
            </a:pPr>
            <a:r>
              <a:rPr lang="ja-JP" altLang="en-US" sz="1100" dirty="0">
                <a:latin typeface="游ゴシック" panose="020B0400000000000000" pitchFamily="50" charset="-128"/>
                <a:ea typeface="游ゴシック" panose="020B0400000000000000" pitchFamily="50" charset="-128"/>
              </a:rPr>
              <a:t>④ 経常的な案件について判定 ･認定等を行う審査会など</a:t>
            </a:r>
          </a:p>
        </p:txBody>
      </p:sp>
      <p:pic>
        <p:nvPicPr>
          <p:cNvPr id="28" name="Picture 21" descr="E:\GUM11\イラスト\04_公務員\GUM11_CL04124.jpg">
            <a:extLst>
              <a:ext uri="{FF2B5EF4-FFF2-40B4-BE49-F238E27FC236}">
                <a16:creationId xmlns:a16="http://schemas.microsoft.com/office/drawing/2014/main" id="{EDAB568E-3D0D-4E9C-B373-0D67D39CAE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271" y="5065165"/>
            <a:ext cx="911476" cy="9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線コネクタ 13">
            <a:extLst>
              <a:ext uri="{FF2B5EF4-FFF2-40B4-BE49-F238E27FC236}">
                <a16:creationId xmlns:a16="http://schemas.microsoft.com/office/drawing/2014/main" id="{06DAAA5B-D310-43C8-9F67-FBB2B4FB2BE6}"/>
              </a:ext>
            </a:extLst>
          </p:cNvPr>
          <p:cNvCxnSpPr/>
          <p:nvPr/>
        </p:nvCxnSpPr>
        <p:spPr>
          <a:xfrm>
            <a:off x="6229041" y="4830270"/>
            <a:ext cx="634654" cy="415858"/>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434375C9-AB3A-4359-B1D4-62E0147723A5}"/>
              </a:ext>
            </a:extLst>
          </p:cNvPr>
          <p:cNvCxnSpPr/>
          <p:nvPr/>
        </p:nvCxnSpPr>
        <p:spPr>
          <a:xfrm flipH="1">
            <a:off x="8760660" y="4585275"/>
            <a:ext cx="248443" cy="552477"/>
          </a:xfrm>
          <a:prstGeom prst="line">
            <a:avLst/>
          </a:prstGeom>
        </p:spPr>
        <p:style>
          <a:lnRef idx="1">
            <a:schemeClr val="dk1"/>
          </a:lnRef>
          <a:fillRef idx="0">
            <a:schemeClr val="dk1"/>
          </a:fillRef>
          <a:effectRef idx="0">
            <a:schemeClr val="dk1"/>
          </a:effectRef>
          <a:fontRef idx="minor">
            <a:schemeClr val="tx1"/>
          </a:fontRef>
        </p:style>
      </p:cxnSp>
      <p:sp>
        <p:nvSpPr>
          <p:cNvPr id="5" name="正方形/長方形 4"/>
          <p:cNvSpPr/>
          <p:nvPr/>
        </p:nvSpPr>
        <p:spPr>
          <a:xfrm>
            <a:off x="614576" y="2353010"/>
            <a:ext cx="5601013" cy="290208"/>
          </a:xfrm>
          <a:prstGeom prst="rect">
            <a:avLst/>
          </a:prstGeom>
        </p:spPr>
        <p:txBody>
          <a:bodyPr wrap="square">
            <a:spAutoFit/>
          </a:bodyPr>
          <a:lstStyle/>
          <a:p>
            <a:pPr>
              <a:lnSpc>
                <a:spcPct val="125000"/>
              </a:lnSpc>
            </a:pPr>
            <a:r>
              <a:rPr lang="ja-JP" altLang="en-US" sz="1100" dirty="0"/>
              <a:t>①　地方自治法第１３８条の４第３項の規定により条例に基づき設置する附属機関</a:t>
            </a:r>
          </a:p>
        </p:txBody>
      </p:sp>
      <p:sp>
        <p:nvSpPr>
          <p:cNvPr id="12" name="正方形/長方形 11"/>
          <p:cNvSpPr/>
          <p:nvPr/>
        </p:nvSpPr>
        <p:spPr>
          <a:xfrm>
            <a:off x="604513" y="2674097"/>
            <a:ext cx="5741358" cy="501804"/>
          </a:xfrm>
          <a:prstGeom prst="rect">
            <a:avLst/>
          </a:prstGeom>
        </p:spPr>
        <p:txBody>
          <a:bodyPr wrap="square">
            <a:spAutoFit/>
          </a:bodyPr>
          <a:lstStyle/>
          <a:p>
            <a:pPr>
              <a:lnSpc>
                <a:spcPct val="125000"/>
              </a:lnSpc>
            </a:pPr>
            <a:r>
              <a:rPr lang="ja-JP" altLang="en-US" sz="1100" dirty="0"/>
              <a:t>②　要綱等に基づいて設置し，学識経験のある者，関係団体からの選出による者、　　</a:t>
            </a:r>
            <a:endParaRPr lang="en-US" altLang="ja-JP" sz="1100" dirty="0"/>
          </a:p>
          <a:p>
            <a:pPr>
              <a:lnSpc>
                <a:spcPct val="125000"/>
              </a:lnSpc>
            </a:pPr>
            <a:r>
              <a:rPr lang="ja-JP" altLang="en-US" sz="1100" dirty="0"/>
              <a:t>　　市民等で構成し、意見を聴取したり、政策等に関して助言を求めるための会議体</a:t>
            </a:r>
          </a:p>
        </p:txBody>
      </p:sp>
      <p:sp>
        <p:nvSpPr>
          <p:cNvPr id="4" name="スライド番号プレースホルダー 3">
            <a:extLst>
              <a:ext uri="{FF2B5EF4-FFF2-40B4-BE49-F238E27FC236}">
                <a16:creationId xmlns:a16="http://schemas.microsoft.com/office/drawing/2014/main" id="{C5852B31-7B97-440E-8B90-A819B22886A7}"/>
              </a:ext>
            </a:extLst>
          </p:cNvPr>
          <p:cNvSpPr>
            <a:spLocks noGrp="1"/>
          </p:cNvSpPr>
          <p:nvPr>
            <p:ph type="sldNum" sz="quarter" idx="12"/>
          </p:nvPr>
        </p:nvSpPr>
        <p:spPr>
          <a:xfrm>
            <a:off x="7013756" y="6376016"/>
            <a:ext cx="2057400" cy="365125"/>
          </a:xfrm>
        </p:spPr>
        <p:txBody>
          <a:bodyPr/>
          <a:lstStyle/>
          <a:p>
            <a:fld id="{388691C2-7742-41D7-A4DD-CCBBEB2D0754}" type="slidenum">
              <a:rPr kumimoji="1" lang="ja-JP" altLang="en-US" smtClean="0"/>
              <a:t>2</a:t>
            </a:fld>
            <a:endParaRPr kumimoji="1" lang="ja-JP" altLang="en-US"/>
          </a:p>
        </p:txBody>
      </p:sp>
      <p:sp>
        <p:nvSpPr>
          <p:cNvPr id="3" name="正方形/長方形 2">
            <a:extLst>
              <a:ext uri="{FF2B5EF4-FFF2-40B4-BE49-F238E27FC236}">
                <a16:creationId xmlns:a16="http://schemas.microsoft.com/office/drawing/2014/main" id="{1C464155-D57B-4D7D-B3DB-BCEDE670F343}"/>
              </a:ext>
            </a:extLst>
          </p:cNvPr>
          <p:cNvSpPr/>
          <p:nvPr/>
        </p:nvSpPr>
        <p:spPr>
          <a:xfrm>
            <a:off x="2093354" y="2045238"/>
            <a:ext cx="2987040" cy="1248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532308" y="1732302"/>
            <a:ext cx="5707473" cy="501804"/>
          </a:xfrm>
          <a:prstGeom prst="rect">
            <a:avLst/>
          </a:prstGeom>
        </p:spPr>
        <p:txBody>
          <a:bodyPr wrap="square">
            <a:spAutoFit/>
          </a:bodyPr>
          <a:lstStyle/>
          <a:p>
            <a:pPr>
              <a:lnSpc>
                <a:spcPct val="125000"/>
              </a:lnSpc>
            </a:pPr>
            <a:r>
              <a:rPr lang="ja-JP" altLang="en-US" sz="1100" dirty="0"/>
              <a:t>市民参画条例に規定する審議会等は、次に掲げるもののうち、市民参画を目的として行うものです。そのため、委員に必ず市民が含まれなければなりません！</a:t>
            </a:r>
          </a:p>
        </p:txBody>
      </p:sp>
    </p:spTree>
    <p:extLst>
      <p:ext uri="{BB962C8B-B14F-4D97-AF65-F5344CB8AC3E}">
        <p14:creationId xmlns:p14="http://schemas.microsoft.com/office/powerpoint/2010/main" val="383437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a:xfrm>
            <a:off x="0" y="0"/>
            <a:ext cx="9144000" cy="4406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27895" y="63444"/>
            <a:ext cx="6110856" cy="369332"/>
          </a:xfrm>
          <a:prstGeom prst="rect">
            <a:avLst/>
          </a:prstGeom>
        </p:spPr>
        <p:txBody>
          <a:bodyPr wrap="square">
            <a:spAutoFit/>
          </a:bodyPr>
          <a:lstStyle/>
          <a:p>
            <a:r>
              <a:rPr lang="ja-JP" altLang="en-US" b="1" dirty="0">
                <a:solidFill>
                  <a:srgbClr val="002060"/>
                </a:solidFill>
                <a:latin typeface="メイリオ" panose="020B0604030504040204" pitchFamily="50" charset="-128"/>
                <a:ea typeface="メイリオ" panose="020B0604030504040204" pitchFamily="50" charset="-128"/>
              </a:rPr>
              <a:t>　審議会を設置する前に確認しておきたいこと</a:t>
            </a:r>
          </a:p>
        </p:txBody>
      </p:sp>
      <p:sp>
        <p:nvSpPr>
          <p:cNvPr id="7" name="正方形/長方形 6"/>
          <p:cNvSpPr/>
          <p:nvPr/>
        </p:nvSpPr>
        <p:spPr>
          <a:xfrm>
            <a:off x="822589" y="1658020"/>
            <a:ext cx="2386361" cy="20095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95968" y="1828303"/>
            <a:ext cx="3239601" cy="896399"/>
          </a:xfrm>
          <a:prstGeom prst="rect">
            <a:avLst/>
          </a:prstGeom>
          <a:noFill/>
        </p:spPr>
        <p:txBody>
          <a:bodyPr wrap="square" rtlCol="0">
            <a:spAutoFit/>
          </a:bodyPr>
          <a:lstStyle/>
          <a:p>
            <a:pPr algn="ctr">
              <a:lnSpc>
                <a:spcPct val="150000"/>
              </a:lnSpc>
            </a:pPr>
            <a:r>
              <a:rPr kumimoji="1" lang="ja-JP" altLang="en-US" sz="1200" b="1" dirty="0">
                <a:solidFill>
                  <a:schemeClr val="bg1"/>
                </a:solidFill>
              </a:rPr>
              <a:t>１</a:t>
            </a:r>
            <a:endParaRPr kumimoji="1" lang="en-US" altLang="ja-JP" sz="1200" b="1" dirty="0">
              <a:solidFill>
                <a:schemeClr val="bg1"/>
              </a:solidFill>
            </a:endParaRPr>
          </a:p>
          <a:p>
            <a:pPr algn="ctr">
              <a:lnSpc>
                <a:spcPct val="150000"/>
              </a:lnSpc>
            </a:pPr>
            <a:r>
              <a:rPr kumimoji="1" lang="ja-JP" altLang="en-US" sz="1200" b="1" dirty="0">
                <a:solidFill>
                  <a:schemeClr val="bg1"/>
                </a:solidFill>
              </a:rPr>
              <a:t>どのような目的で</a:t>
            </a:r>
            <a:endParaRPr kumimoji="1" lang="en-US" altLang="ja-JP" sz="1200" b="1" dirty="0">
              <a:solidFill>
                <a:schemeClr val="bg1"/>
              </a:solidFill>
            </a:endParaRPr>
          </a:p>
          <a:p>
            <a:pPr algn="ctr">
              <a:lnSpc>
                <a:spcPct val="150000"/>
              </a:lnSpc>
            </a:pPr>
            <a:r>
              <a:rPr kumimoji="1" lang="ja-JP" altLang="en-US" sz="1200" b="1" dirty="0">
                <a:solidFill>
                  <a:schemeClr val="bg1"/>
                </a:solidFill>
              </a:rPr>
              <a:t>審議会を設置しますか？</a:t>
            </a:r>
            <a:endParaRPr kumimoji="1" lang="en-US" altLang="ja-JP" sz="1200" b="1" dirty="0">
              <a:solidFill>
                <a:schemeClr val="bg1"/>
              </a:solidFill>
            </a:endParaRPr>
          </a:p>
        </p:txBody>
      </p:sp>
      <p:sp>
        <p:nvSpPr>
          <p:cNvPr id="30" name="正方形/長方形 29"/>
          <p:cNvSpPr/>
          <p:nvPr/>
        </p:nvSpPr>
        <p:spPr>
          <a:xfrm>
            <a:off x="3463652" y="1654170"/>
            <a:ext cx="2386361" cy="200952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364160" y="1762254"/>
            <a:ext cx="4583654" cy="1173398"/>
          </a:xfrm>
          <a:prstGeom prst="rect">
            <a:avLst/>
          </a:prstGeom>
          <a:noFill/>
        </p:spPr>
        <p:txBody>
          <a:bodyPr wrap="square" rtlCol="0">
            <a:spAutoFit/>
          </a:bodyPr>
          <a:lstStyle/>
          <a:p>
            <a:pPr algn="ctr">
              <a:lnSpc>
                <a:spcPct val="150000"/>
              </a:lnSpc>
            </a:pPr>
            <a:r>
              <a:rPr kumimoji="1" lang="ja-JP" altLang="en-US" sz="1200" b="1" dirty="0">
                <a:solidFill>
                  <a:schemeClr val="bg1"/>
                </a:solidFill>
              </a:rPr>
              <a:t>２</a:t>
            </a:r>
            <a:endParaRPr kumimoji="1" lang="en-US" altLang="ja-JP" sz="1200" b="1" dirty="0">
              <a:solidFill>
                <a:schemeClr val="bg1"/>
              </a:solidFill>
            </a:endParaRPr>
          </a:p>
          <a:p>
            <a:pPr algn="ctr">
              <a:lnSpc>
                <a:spcPct val="150000"/>
              </a:lnSpc>
            </a:pPr>
            <a:r>
              <a:rPr kumimoji="1" lang="ja-JP" altLang="en-US" sz="1200" b="1" dirty="0">
                <a:solidFill>
                  <a:schemeClr val="bg1"/>
                </a:solidFill>
              </a:rPr>
              <a:t>目的を達成するためには、</a:t>
            </a:r>
            <a:endParaRPr kumimoji="1" lang="en-US" altLang="ja-JP" sz="1200" b="1" dirty="0">
              <a:solidFill>
                <a:schemeClr val="bg1"/>
              </a:solidFill>
            </a:endParaRPr>
          </a:p>
          <a:p>
            <a:pPr algn="ctr">
              <a:lnSpc>
                <a:spcPct val="150000"/>
              </a:lnSpc>
            </a:pPr>
            <a:r>
              <a:rPr kumimoji="1" lang="ja-JP" altLang="en-US" sz="1200" b="1" dirty="0">
                <a:solidFill>
                  <a:schemeClr val="bg1"/>
                </a:solidFill>
              </a:rPr>
              <a:t>審議会手続が</a:t>
            </a:r>
            <a:endParaRPr kumimoji="1" lang="en-US" altLang="ja-JP" sz="1200" b="1" dirty="0">
              <a:solidFill>
                <a:schemeClr val="bg1"/>
              </a:solidFill>
            </a:endParaRPr>
          </a:p>
          <a:p>
            <a:pPr algn="ctr">
              <a:lnSpc>
                <a:spcPct val="150000"/>
              </a:lnSpc>
            </a:pPr>
            <a:r>
              <a:rPr kumimoji="1" lang="ja-JP" altLang="en-US" sz="1200" b="1" dirty="0">
                <a:solidFill>
                  <a:schemeClr val="bg1"/>
                </a:solidFill>
              </a:rPr>
              <a:t>最も適していますか？</a:t>
            </a:r>
          </a:p>
        </p:txBody>
      </p:sp>
      <p:sp>
        <p:nvSpPr>
          <p:cNvPr id="31" name="正方形/長方形 30"/>
          <p:cNvSpPr/>
          <p:nvPr/>
        </p:nvSpPr>
        <p:spPr>
          <a:xfrm>
            <a:off x="6103023" y="1660944"/>
            <a:ext cx="2386361" cy="200951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817490" y="1714931"/>
            <a:ext cx="4957426" cy="1173398"/>
          </a:xfrm>
          <a:prstGeom prst="rect">
            <a:avLst/>
          </a:prstGeom>
          <a:noFill/>
        </p:spPr>
        <p:txBody>
          <a:bodyPr wrap="square" rtlCol="0">
            <a:spAutoFit/>
          </a:bodyPr>
          <a:lstStyle/>
          <a:p>
            <a:pPr algn="ctr">
              <a:lnSpc>
                <a:spcPct val="150000"/>
              </a:lnSpc>
            </a:pPr>
            <a:r>
              <a:rPr kumimoji="1" lang="ja-JP" altLang="en-US" sz="1200" b="1" dirty="0">
                <a:solidFill>
                  <a:schemeClr val="bg1"/>
                </a:solidFill>
              </a:rPr>
              <a:t>３</a:t>
            </a:r>
            <a:endParaRPr kumimoji="1" lang="en-US" altLang="ja-JP" sz="1200" b="1" dirty="0">
              <a:solidFill>
                <a:schemeClr val="bg1"/>
              </a:solidFill>
            </a:endParaRPr>
          </a:p>
          <a:p>
            <a:pPr algn="ctr">
              <a:lnSpc>
                <a:spcPct val="150000"/>
              </a:lnSpc>
            </a:pPr>
            <a:r>
              <a:rPr kumimoji="1" lang="ja-JP" altLang="en-US" sz="1200" b="1" dirty="0">
                <a:solidFill>
                  <a:schemeClr val="bg1"/>
                </a:solidFill>
              </a:rPr>
              <a:t>審議会の役割</a:t>
            </a:r>
            <a:endParaRPr kumimoji="1" lang="en-US" altLang="ja-JP" sz="1200" b="1" dirty="0">
              <a:solidFill>
                <a:schemeClr val="bg1"/>
              </a:solidFill>
            </a:endParaRPr>
          </a:p>
          <a:p>
            <a:pPr algn="ctr">
              <a:lnSpc>
                <a:spcPct val="150000"/>
              </a:lnSpc>
            </a:pPr>
            <a:r>
              <a:rPr kumimoji="1" lang="ja-JP" altLang="en-US" sz="1200" b="1" dirty="0">
                <a:solidFill>
                  <a:schemeClr val="bg1"/>
                </a:solidFill>
              </a:rPr>
              <a:t>（検討していただきたい内容）は</a:t>
            </a:r>
            <a:endParaRPr kumimoji="1" lang="en-US" altLang="ja-JP" sz="1200" b="1" dirty="0">
              <a:solidFill>
                <a:schemeClr val="bg1"/>
              </a:solidFill>
            </a:endParaRPr>
          </a:p>
          <a:p>
            <a:pPr algn="ctr">
              <a:lnSpc>
                <a:spcPct val="150000"/>
              </a:lnSpc>
            </a:pPr>
            <a:r>
              <a:rPr kumimoji="1" lang="ja-JP" altLang="en-US" sz="1200" b="1" dirty="0">
                <a:solidFill>
                  <a:schemeClr val="bg1"/>
                </a:solidFill>
              </a:rPr>
              <a:t>整理できていますか？</a:t>
            </a:r>
          </a:p>
        </p:txBody>
      </p:sp>
      <p:sp>
        <p:nvSpPr>
          <p:cNvPr id="32" name="正方形/長方形 31"/>
          <p:cNvSpPr/>
          <p:nvPr/>
        </p:nvSpPr>
        <p:spPr>
          <a:xfrm>
            <a:off x="2151610" y="3993765"/>
            <a:ext cx="2386361" cy="190377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3" name="正方形/長方形 32"/>
          <p:cNvSpPr/>
          <p:nvPr/>
        </p:nvSpPr>
        <p:spPr>
          <a:xfrm>
            <a:off x="4789780" y="3979821"/>
            <a:ext cx="2386361" cy="190376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051496" y="4010023"/>
            <a:ext cx="2586588" cy="1200329"/>
          </a:xfrm>
          <a:prstGeom prst="rect">
            <a:avLst/>
          </a:prstGeom>
          <a:noFill/>
        </p:spPr>
        <p:txBody>
          <a:bodyPr wrap="square" rtlCol="0">
            <a:spAutoFit/>
          </a:bodyPr>
          <a:lstStyle/>
          <a:p>
            <a:pPr algn="ctr">
              <a:lnSpc>
                <a:spcPct val="150000"/>
              </a:lnSpc>
            </a:pPr>
            <a:r>
              <a:rPr kumimoji="1" lang="ja-JP" altLang="en-US" sz="1200" b="1" dirty="0">
                <a:solidFill>
                  <a:schemeClr val="bg1"/>
                </a:solidFill>
              </a:rPr>
              <a:t>４</a:t>
            </a:r>
            <a:endParaRPr kumimoji="1" lang="en-US" altLang="ja-JP" sz="1200" b="1" dirty="0">
              <a:solidFill>
                <a:schemeClr val="bg1"/>
              </a:solidFill>
            </a:endParaRPr>
          </a:p>
          <a:p>
            <a:pPr algn="ctr">
              <a:lnSpc>
                <a:spcPct val="150000"/>
              </a:lnSpc>
            </a:pPr>
            <a:r>
              <a:rPr kumimoji="1" lang="ja-JP" altLang="en-US" sz="1200" b="1" dirty="0">
                <a:solidFill>
                  <a:schemeClr val="bg1"/>
                </a:solidFill>
              </a:rPr>
              <a:t>審議会委員の構成</a:t>
            </a:r>
            <a:endParaRPr kumimoji="1" lang="en-US" altLang="ja-JP" sz="1200" b="1" dirty="0">
              <a:solidFill>
                <a:schemeClr val="bg1"/>
              </a:solidFill>
            </a:endParaRPr>
          </a:p>
          <a:p>
            <a:pPr algn="ctr">
              <a:lnSpc>
                <a:spcPct val="150000"/>
              </a:lnSpc>
            </a:pPr>
            <a:r>
              <a:rPr kumimoji="1" lang="ja-JP" altLang="en-US" sz="1200" b="1" dirty="0">
                <a:solidFill>
                  <a:schemeClr val="bg1"/>
                </a:solidFill>
              </a:rPr>
              <a:t>（人数／公募で求める人物像）を</a:t>
            </a:r>
            <a:endParaRPr kumimoji="1" lang="en-US" altLang="ja-JP" sz="1200" b="1" dirty="0">
              <a:solidFill>
                <a:schemeClr val="bg1"/>
              </a:solidFill>
            </a:endParaRPr>
          </a:p>
          <a:p>
            <a:pPr algn="ctr">
              <a:lnSpc>
                <a:spcPct val="150000"/>
              </a:lnSpc>
            </a:pPr>
            <a:r>
              <a:rPr kumimoji="1" lang="ja-JP" altLang="en-US" sz="1200" b="1" dirty="0">
                <a:solidFill>
                  <a:schemeClr val="bg1"/>
                </a:solidFill>
              </a:rPr>
              <a:t>検討しましたか？</a:t>
            </a:r>
          </a:p>
        </p:txBody>
      </p:sp>
      <p:sp>
        <p:nvSpPr>
          <p:cNvPr id="29" name="テキスト ボックス 28"/>
          <p:cNvSpPr txBox="1"/>
          <p:nvPr/>
        </p:nvSpPr>
        <p:spPr>
          <a:xfrm>
            <a:off x="4240574" y="3845687"/>
            <a:ext cx="3484772" cy="1200329"/>
          </a:xfrm>
          <a:prstGeom prst="rect">
            <a:avLst/>
          </a:prstGeom>
          <a:noFill/>
        </p:spPr>
        <p:txBody>
          <a:bodyPr wrap="square" rtlCol="0">
            <a:spAutoFit/>
          </a:bodyPr>
          <a:lstStyle/>
          <a:p>
            <a:pPr algn="ctr">
              <a:lnSpc>
                <a:spcPct val="150000"/>
              </a:lnSpc>
            </a:pPr>
            <a:endParaRPr kumimoji="1" lang="en-US" altLang="ja-JP" sz="1200" b="1" dirty="0">
              <a:solidFill>
                <a:schemeClr val="bg1"/>
              </a:solidFill>
            </a:endParaRPr>
          </a:p>
          <a:p>
            <a:pPr algn="ctr">
              <a:lnSpc>
                <a:spcPct val="150000"/>
              </a:lnSpc>
            </a:pPr>
            <a:r>
              <a:rPr kumimoji="1" lang="ja-JP" altLang="en-US" sz="1200" b="1" dirty="0">
                <a:solidFill>
                  <a:schemeClr val="bg1"/>
                </a:solidFill>
              </a:rPr>
              <a:t>５</a:t>
            </a:r>
            <a:endParaRPr kumimoji="1" lang="en-US" altLang="ja-JP" sz="1200" b="1" dirty="0">
              <a:solidFill>
                <a:schemeClr val="bg1"/>
              </a:solidFill>
            </a:endParaRPr>
          </a:p>
          <a:p>
            <a:pPr algn="ctr">
              <a:lnSpc>
                <a:spcPct val="150000"/>
              </a:lnSpc>
            </a:pPr>
            <a:r>
              <a:rPr kumimoji="1" lang="ja-JP" altLang="en-US" sz="1200" b="1" dirty="0">
                <a:solidFill>
                  <a:schemeClr val="bg1"/>
                </a:solidFill>
              </a:rPr>
              <a:t>審議会の開催スケジュールは</a:t>
            </a:r>
            <a:endParaRPr kumimoji="1" lang="en-US" altLang="ja-JP" sz="1200" b="1" dirty="0">
              <a:solidFill>
                <a:schemeClr val="bg1"/>
              </a:solidFill>
            </a:endParaRPr>
          </a:p>
          <a:p>
            <a:pPr algn="ctr">
              <a:lnSpc>
                <a:spcPct val="150000"/>
              </a:lnSpc>
            </a:pPr>
            <a:r>
              <a:rPr kumimoji="1" lang="ja-JP" altLang="en-US" sz="1200" b="1" dirty="0">
                <a:solidFill>
                  <a:schemeClr val="bg1"/>
                </a:solidFill>
              </a:rPr>
              <a:t>検討しましたか？</a:t>
            </a:r>
          </a:p>
        </p:txBody>
      </p:sp>
      <p:sp>
        <p:nvSpPr>
          <p:cNvPr id="20" name="正方形/長方形 19">
            <a:extLst>
              <a:ext uri="{FF2B5EF4-FFF2-40B4-BE49-F238E27FC236}">
                <a16:creationId xmlns:a16="http://schemas.microsoft.com/office/drawing/2014/main" id="{3F2A55C9-2CDA-4DC1-858B-33C6D276C0E5}"/>
              </a:ext>
            </a:extLst>
          </p:cNvPr>
          <p:cNvSpPr/>
          <p:nvPr/>
        </p:nvSpPr>
        <p:spPr>
          <a:xfrm>
            <a:off x="555818" y="588753"/>
            <a:ext cx="6452455" cy="346249"/>
          </a:xfrm>
          <a:prstGeom prst="rect">
            <a:avLst/>
          </a:prstGeom>
          <a:noFill/>
        </p:spPr>
        <p:txBody>
          <a:bodyPr wrap="square">
            <a:spAutoFit/>
          </a:bodyPr>
          <a:lstStyle/>
          <a:p>
            <a:pPr>
              <a:lnSpc>
                <a:spcPct val="150000"/>
              </a:lnSpc>
            </a:pPr>
            <a:r>
              <a:rPr lang="ja-JP" altLang="en-US" sz="1100" dirty="0">
                <a:latin typeface="游ゴシック" panose="020B0400000000000000" pitchFamily="50" charset="-128"/>
                <a:ea typeface="游ゴシック" panose="020B0400000000000000" pitchFamily="50" charset="-128"/>
              </a:rPr>
              <a:t>●　審議会を設置する際は、その目的や役割等について、担当内で整理しておきましょう。</a:t>
            </a:r>
            <a:endParaRPr lang="en-US" altLang="ja-JP" sz="1100" dirty="0">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045B44AC-8257-BCF3-C2BC-0972676D7E97}"/>
              </a:ext>
            </a:extLst>
          </p:cNvPr>
          <p:cNvSpPr/>
          <p:nvPr/>
        </p:nvSpPr>
        <p:spPr>
          <a:xfrm>
            <a:off x="1827801" y="3090067"/>
            <a:ext cx="375934" cy="324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7638601-7DF3-D694-4832-845EE56B7F57}"/>
              </a:ext>
            </a:extLst>
          </p:cNvPr>
          <p:cNvSpPr/>
          <p:nvPr/>
        </p:nvSpPr>
        <p:spPr>
          <a:xfrm>
            <a:off x="4468019" y="3090068"/>
            <a:ext cx="375934" cy="324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B56D79A-849A-E54C-92EB-1D398AF4D25A}"/>
              </a:ext>
            </a:extLst>
          </p:cNvPr>
          <p:cNvSpPr/>
          <p:nvPr/>
        </p:nvSpPr>
        <p:spPr>
          <a:xfrm>
            <a:off x="7108236" y="3090066"/>
            <a:ext cx="375934" cy="324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9A202B0-57B0-1C4B-0A98-5B9A907D4D1E}"/>
              </a:ext>
            </a:extLst>
          </p:cNvPr>
          <p:cNvSpPr/>
          <p:nvPr/>
        </p:nvSpPr>
        <p:spPr>
          <a:xfrm>
            <a:off x="3156823" y="5281871"/>
            <a:ext cx="375934" cy="324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E6324389-BA8F-D3F4-59EB-41CB7D87CCEA}"/>
              </a:ext>
            </a:extLst>
          </p:cNvPr>
          <p:cNvSpPr/>
          <p:nvPr/>
        </p:nvSpPr>
        <p:spPr>
          <a:xfrm>
            <a:off x="5794993" y="5281870"/>
            <a:ext cx="375934" cy="324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3F2A55C9-2CDA-4DC1-858B-33C6D276C0E5}"/>
              </a:ext>
            </a:extLst>
          </p:cNvPr>
          <p:cNvSpPr/>
          <p:nvPr/>
        </p:nvSpPr>
        <p:spPr>
          <a:xfrm>
            <a:off x="638764" y="1283540"/>
            <a:ext cx="6452455" cy="322524"/>
          </a:xfrm>
          <a:prstGeom prst="rect">
            <a:avLst/>
          </a:prstGeom>
          <a:noFill/>
        </p:spPr>
        <p:txBody>
          <a:bodyPr wrap="square">
            <a:spAutoFit/>
          </a:bodyPr>
          <a:lstStyle/>
          <a:p>
            <a:pPr>
              <a:lnSpc>
                <a:spcPct val="150000"/>
              </a:lnSpc>
            </a:pPr>
            <a:r>
              <a:rPr lang="ja-JP" altLang="en-US" sz="1100" dirty="0">
                <a:latin typeface="游ゴシック" panose="020B0400000000000000" pitchFamily="50" charset="-128"/>
                <a:ea typeface="游ゴシック" panose="020B0400000000000000" pitchFamily="50" charset="-128"/>
              </a:rPr>
              <a:t>＜チェック表＞</a:t>
            </a:r>
            <a:endParaRPr lang="en-US" altLang="ja-JP" sz="1100" dirty="0">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B96F3AC6-87E4-46E2-969E-261E307AA428}"/>
              </a:ext>
            </a:extLst>
          </p:cNvPr>
          <p:cNvPicPr>
            <a:picLocks noChangeAspect="1"/>
          </p:cNvPicPr>
          <p:nvPr/>
        </p:nvPicPr>
        <p:blipFill>
          <a:blip r:embed="rId2"/>
          <a:stretch>
            <a:fillRect/>
          </a:stretch>
        </p:blipFill>
        <p:spPr>
          <a:xfrm flipH="1">
            <a:off x="7686932" y="4944719"/>
            <a:ext cx="700324" cy="1080838"/>
          </a:xfrm>
          <a:prstGeom prst="rect">
            <a:avLst/>
          </a:prstGeom>
        </p:spPr>
      </p:pic>
      <p:sp>
        <p:nvSpPr>
          <p:cNvPr id="10" name="スライド番号プレースホルダー 9">
            <a:extLst>
              <a:ext uri="{FF2B5EF4-FFF2-40B4-BE49-F238E27FC236}">
                <a16:creationId xmlns:a16="http://schemas.microsoft.com/office/drawing/2014/main" id="{EA027D06-6FF5-474A-AFE0-1401E4C3C630}"/>
              </a:ext>
            </a:extLst>
          </p:cNvPr>
          <p:cNvSpPr>
            <a:spLocks noGrp="1"/>
          </p:cNvSpPr>
          <p:nvPr>
            <p:ph type="sldNum" sz="quarter" idx="12"/>
          </p:nvPr>
        </p:nvSpPr>
        <p:spPr>
          <a:xfrm>
            <a:off x="6947814" y="6428424"/>
            <a:ext cx="2057400" cy="365125"/>
          </a:xfrm>
        </p:spPr>
        <p:txBody>
          <a:bodyPr/>
          <a:lstStyle/>
          <a:p>
            <a:fld id="{388691C2-7742-41D7-A4DD-CCBBEB2D0754}" type="slidenum">
              <a:rPr kumimoji="1" lang="ja-JP" altLang="en-US" smtClean="0"/>
              <a:t>3</a:t>
            </a:fld>
            <a:endParaRPr kumimoji="1" lang="ja-JP" altLang="en-US"/>
          </a:p>
        </p:txBody>
      </p:sp>
    </p:spTree>
    <p:extLst>
      <p:ext uri="{BB962C8B-B14F-4D97-AF65-F5344CB8AC3E}">
        <p14:creationId xmlns:p14="http://schemas.microsoft.com/office/powerpoint/2010/main" val="3092630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F47063D-7558-404A-85AD-289C78E8F4F6}"/>
              </a:ext>
            </a:extLst>
          </p:cNvPr>
          <p:cNvCxnSpPr/>
          <p:nvPr/>
        </p:nvCxnSpPr>
        <p:spPr>
          <a:xfrm>
            <a:off x="1482049" y="6253774"/>
            <a:ext cx="3278293" cy="0"/>
          </a:xfrm>
          <a:prstGeom prst="line">
            <a:avLst/>
          </a:prstGeom>
          <a:ln w="571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a:xfrm>
            <a:off x="0" y="0"/>
            <a:ext cx="9144000" cy="4406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27895" y="63444"/>
            <a:ext cx="6110856" cy="369332"/>
          </a:xfrm>
          <a:prstGeom prst="rect">
            <a:avLst/>
          </a:prstGeom>
        </p:spPr>
        <p:txBody>
          <a:bodyPr wrap="square">
            <a:spAutoFit/>
          </a:bodyPr>
          <a:lstStyle/>
          <a:p>
            <a:r>
              <a:rPr lang="ja-JP" altLang="en-US" b="1" dirty="0">
                <a:solidFill>
                  <a:srgbClr val="002060"/>
                </a:solidFill>
                <a:latin typeface="メイリオ" panose="020B0604030504040204" pitchFamily="50" charset="-128"/>
                <a:ea typeface="メイリオ" panose="020B0604030504040204" pitchFamily="50" charset="-128"/>
              </a:rPr>
              <a:t>　審議会の設置に向けて</a:t>
            </a:r>
            <a:r>
              <a:rPr lang="en-US" altLang="ja-JP" b="1" dirty="0">
                <a:solidFill>
                  <a:srgbClr val="002060"/>
                </a:solidFill>
                <a:latin typeface="メイリオ" panose="020B0604030504040204" pitchFamily="50" charset="-128"/>
                <a:ea typeface="メイリオ" panose="020B0604030504040204" pitchFamily="50" charset="-128"/>
              </a:rPr>
              <a:t>【</a:t>
            </a:r>
            <a:r>
              <a:rPr lang="ja-JP" altLang="en-US" b="1" dirty="0">
                <a:solidFill>
                  <a:srgbClr val="002060"/>
                </a:solidFill>
                <a:latin typeface="メイリオ" panose="020B0604030504040204" pitchFamily="50" charset="-128"/>
                <a:ea typeface="メイリオ" panose="020B0604030504040204" pitchFamily="50" charset="-128"/>
              </a:rPr>
              <a:t>審議会委員の選任基準</a:t>
            </a:r>
            <a:r>
              <a:rPr lang="en-US" altLang="ja-JP" b="1" dirty="0">
                <a:solidFill>
                  <a:srgbClr val="002060"/>
                </a:solidFill>
                <a:latin typeface="メイリオ" panose="020B0604030504040204" pitchFamily="50" charset="-128"/>
                <a:ea typeface="メイリオ" panose="020B0604030504040204" pitchFamily="50" charset="-128"/>
              </a:rPr>
              <a:t>】</a:t>
            </a:r>
            <a:endParaRPr lang="ja-JP" altLang="en-US" b="1" dirty="0">
              <a:solidFill>
                <a:srgbClr val="002060"/>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8C75B1E9-3672-4F7C-B8E7-5045C4A4345F}"/>
              </a:ext>
            </a:extLst>
          </p:cNvPr>
          <p:cNvGraphicFramePr>
            <a:graphicFrameLocks noGrp="1"/>
          </p:cNvGraphicFramePr>
          <p:nvPr>
            <p:extLst>
              <p:ext uri="{D42A27DB-BD31-4B8C-83A1-F6EECF244321}">
                <p14:modId xmlns:p14="http://schemas.microsoft.com/office/powerpoint/2010/main" val="3378076073"/>
              </p:ext>
            </p:extLst>
          </p:nvPr>
        </p:nvGraphicFramePr>
        <p:xfrm>
          <a:off x="419837" y="1826829"/>
          <a:ext cx="8414668" cy="3712631"/>
        </p:xfrm>
        <a:graphic>
          <a:graphicData uri="http://schemas.openxmlformats.org/drawingml/2006/table">
            <a:tbl>
              <a:tblPr firstRow="1" bandRow="1">
                <a:tableStyleId>{5C22544A-7EE6-4342-B048-85BDC9FD1C3A}</a:tableStyleId>
              </a:tblPr>
              <a:tblGrid>
                <a:gridCol w="1360266">
                  <a:extLst>
                    <a:ext uri="{9D8B030D-6E8A-4147-A177-3AD203B41FA5}">
                      <a16:colId xmlns:a16="http://schemas.microsoft.com/office/drawing/2014/main" val="3319752742"/>
                    </a:ext>
                  </a:extLst>
                </a:gridCol>
                <a:gridCol w="5780903">
                  <a:extLst>
                    <a:ext uri="{9D8B030D-6E8A-4147-A177-3AD203B41FA5}">
                      <a16:colId xmlns:a16="http://schemas.microsoft.com/office/drawing/2014/main" val="1450055921"/>
                    </a:ext>
                  </a:extLst>
                </a:gridCol>
                <a:gridCol w="1273499">
                  <a:extLst>
                    <a:ext uri="{9D8B030D-6E8A-4147-A177-3AD203B41FA5}">
                      <a16:colId xmlns:a16="http://schemas.microsoft.com/office/drawing/2014/main" val="589505576"/>
                    </a:ext>
                  </a:extLst>
                </a:gridCol>
              </a:tblGrid>
              <a:tr h="3150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dirty="0">
                        <a:latin typeface="游ゴシック" panose="020B0400000000000000" pitchFamily="50" charset="-128"/>
                        <a:ea typeface="游ゴシック" panose="020B0400000000000000" pitchFamily="50" charset="-128"/>
                      </a:endParaRP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游ゴシック" panose="020B0400000000000000" pitchFamily="50" charset="-128"/>
                          <a:ea typeface="游ゴシック" panose="020B0400000000000000" pitchFamily="50" charset="-128"/>
                        </a:rPr>
                        <a:t>内　容</a:t>
                      </a:r>
                      <a:endParaRPr kumimoji="1" lang="en-US" altLang="ja-JP" sz="1400" dirty="0">
                        <a:latin typeface="游ゴシック" panose="020B0400000000000000" pitchFamily="50" charset="-128"/>
                        <a:ea typeface="游ゴシック" panose="020B0400000000000000" pitchFamily="50" charset="-128"/>
                      </a:endParaRP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游ゴシック" panose="020B0400000000000000" pitchFamily="50" charset="-128"/>
                          <a:ea typeface="游ゴシック" panose="020B0400000000000000" pitchFamily="50" charset="-128"/>
                        </a:rPr>
                        <a:t>根　拠</a:t>
                      </a:r>
                      <a:endParaRPr kumimoji="1" lang="en-US" altLang="ja-JP" sz="1400" dirty="0">
                        <a:latin typeface="游ゴシック" panose="020B0400000000000000" pitchFamily="50" charset="-128"/>
                        <a:ea typeface="游ゴシック" panose="020B0400000000000000" pitchFamily="50" charset="-128"/>
                      </a:endParaRPr>
                    </a:p>
                  </a:txBody>
                  <a:tcPr anchor="ctr">
                    <a:solidFill>
                      <a:srgbClr val="002060"/>
                    </a:solidFill>
                  </a:tcPr>
                </a:tc>
                <a:extLst>
                  <a:ext uri="{0D108BD9-81ED-4DB2-BD59-A6C34878D82A}">
                    <a16:rowId xmlns:a16="http://schemas.microsoft.com/office/drawing/2014/main" val="32149267"/>
                  </a:ext>
                </a:extLst>
              </a:tr>
              <a:tr h="565936">
                <a:tc>
                  <a:txBody>
                    <a:bodyPr/>
                    <a:lstStyle/>
                    <a:p>
                      <a:pPr algn="ctr"/>
                      <a:r>
                        <a:rPr lang="ja-JP" altLang="en-US" sz="1200" dirty="0">
                          <a:latin typeface="游ゴシック" panose="020B0400000000000000" pitchFamily="50" charset="-128"/>
                          <a:ea typeface="游ゴシック" panose="020B0400000000000000" pitchFamily="50" charset="-128"/>
                        </a:rPr>
                        <a:t>男女別の数</a:t>
                      </a:r>
                      <a:endParaRPr kumimoji="1" lang="ja-JP" altLang="en-US" sz="1200" dirty="0">
                        <a:latin typeface="游ゴシック" panose="020B0400000000000000" pitchFamily="50" charset="-128"/>
                        <a:ea typeface="游ゴシック" panose="020B0400000000000000" pitchFamily="50" charset="-128"/>
                      </a:endParaRPr>
                    </a:p>
                  </a:txBody>
                  <a:tcPr anchor="ctr">
                    <a:solidFill>
                      <a:schemeClr val="accent1">
                        <a:lumMod val="20000"/>
                        <a:lumOff val="80000"/>
                      </a:schemeClr>
                    </a:solidFill>
                  </a:tcPr>
                </a:tc>
                <a:tc>
                  <a:txBody>
                    <a:bodyPr/>
                    <a:lstStyle/>
                    <a:p>
                      <a:pPr algn="ct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改正</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いずれもが委員総数の</a:t>
                      </a:r>
                      <a:r>
                        <a:rPr kumimoji="1" lang="ja-JP" altLang="en-US" sz="1200" b="1" dirty="0">
                          <a:latin typeface="游ゴシック" panose="020B0400000000000000" pitchFamily="50" charset="-128"/>
                          <a:ea typeface="游ゴシック" panose="020B0400000000000000" pitchFamily="50" charset="-128"/>
                        </a:rPr>
                        <a:t>４割</a:t>
                      </a:r>
                      <a:r>
                        <a:rPr kumimoji="1" lang="ja-JP" altLang="en-US" sz="1200" dirty="0">
                          <a:latin typeface="游ゴシック" panose="020B0400000000000000" pitchFamily="50" charset="-128"/>
                          <a:ea typeface="游ゴシック" panose="020B0400000000000000" pitchFamily="50" charset="-128"/>
                        </a:rPr>
                        <a:t>を下回らない</a:t>
                      </a:r>
                    </a:p>
                  </a:txBody>
                  <a:tcPr anchor="ctr">
                    <a:solidFill>
                      <a:schemeClr val="accent1">
                        <a:lumMod val="20000"/>
                        <a:lumOff val="80000"/>
                      </a:schemeClr>
                    </a:solidFill>
                  </a:tcPr>
                </a:tc>
                <a:tc rowSpan="4">
                  <a:txBody>
                    <a:bodyPr/>
                    <a:lstStyle/>
                    <a:p>
                      <a:pPr algn="ctr"/>
                      <a:r>
                        <a:rPr kumimoji="1" lang="ja-JP" altLang="en-US" sz="1200" dirty="0">
                          <a:latin typeface="游ゴシック" panose="020B0400000000000000" pitchFamily="50" charset="-128"/>
                          <a:ea typeface="游ゴシック" panose="020B0400000000000000" pitchFamily="50" charset="-128"/>
                        </a:rPr>
                        <a:t>市民参画条例</a:t>
                      </a:r>
                    </a:p>
                  </a:txBody>
                  <a:tcPr anchor="ctr">
                    <a:solidFill>
                      <a:schemeClr val="accent1">
                        <a:lumMod val="20000"/>
                        <a:lumOff val="80000"/>
                      </a:schemeClr>
                    </a:solidFill>
                  </a:tcPr>
                </a:tc>
                <a:extLst>
                  <a:ext uri="{0D108BD9-81ED-4DB2-BD59-A6C34878D82A}">
                    <a16:rowId xmlns:a16="http://schemas.microsoft.com/office/drawing/2014/main" val="2379895382"/>
                  </a:ext>
                </a:extLst>
              </a:tr>
              <a:tr h="565936">
                <a:tc>
                  <a:txBody>
                    <a:bodyPr/>
                    <a:lstStyle/>
                    <a:p>
                      <a:pPr algn="ctr"/>
                      <a:r>
                        <a:rPr kumimoji="1" lang="ja-JP" altLang="en-US" sz="1200" dirty="0">
                          <a:latin typeface="游ゴシック" panose="020B0400000000000000" pitchFamily="50" charset="-128"/>
                          <a:ea typeface="游ゴシック" panose="020B0400000000000000" pitchFamily="50" charset="-128"/>
                        </a:rPr>
                        <a:t>障害者の委員</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新設</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b="1" dirty="0">
                          <a:latin typeface="游ゴシック" panose="020B0400000000000000" pitchFamily="50" charset="-128"/>
                          <a:ea typeface="游ゴシック" panose="020B0400000000000000" pitchFamily="50" charset="-128"/>
                        </a:rPr>
                        <a:t>委員</a:t>
                      </a:r>
                      <a:r>
                        <a:rPr kumimoji="1" lang="en-US" altLang="ja-JP" sz="1200" b="1" dirty="0">
                          <a:latin typeface="游ゴシック" panose="020B0400000000000000" pitchFamily="50" charset="-128"/>
                          <a:ea typeface="游ゴシック" panose="020B0400000000000000" pitchFamily="50" charset="-128"/>
                        </a:rPr>
                        <a:t>10</a:t>
                      </a:r>
                      <a:r>
                        <a:rPr kumimoji="1" lang="ja-JP" altLang="en-US" sz="1200" b="1" dirty="0">
                          <a:latin typeface="游ゴシック" panose="020B0400000000000000" pitchFamily="50" charset="-128"/>
                          <a:ea typeface="游ゴシック" panose="020B0400000000000000" pitchFamily="50" charset="-128"/>
                        </a:rPr>
                        <a:t>人ごとに１人以上</a:t>
                      </a:r>
                    </a:p>
                  </a:txBody>
                  <a:tcPr anchor="ctr">
                    <a:solidFill>
                      <a:schemeClr val="accent1">
                        <a:lumMod val="20000"/>
                        <a:lumOff val="80000"/>
                      </a:schemeClr>
                    </a:solidFill>
                  </a:tcP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solidFill>
                      <a:schemeClr val="bg2"/>
                    </a:solidFill>
                  </a:tcPr>
                </a:tc>
                <a:extLst>
                  <a:ext uri="{0D108BD9-81ED-4DB2-BD59-A6C34878D82A}">
                    <a16:rowId xmlns:a16="http://schemas.microsoft.com/office/drawing/2014/main" val="171579174"/>
                  </a:ext>
                </a:extLst>
              </a:tr>
              <a:tr h="566443">
                <a:tc>
                  <a:txBody>
                    <a:bodyPr/>
                    <a:lstStyle/>
                    <a:p>
                      <a:pPr algn="ctr"/>
                      <a:r>
                        <a:rPr kumimoji="1" lang="ja-JP" altLang="en-US" sz="1200" dirty="0">
                          <a:latin typeface="游ゴシック" panose="020B0400000000000000" pitchFamily="50" charset="-128"/>
                          <a:ea typeface="游ゴシック" panose="020B0400000000000000" pitchFamily="50" charset="-128"/>
                        </a:rPr>
                        <a:t>委員数</a:t>
                      </a:r>
                    </a:p>
                  </a:txBody>
                  <a:tcPr anchor="ctr">
                    <a:solidFill>
                      <a:schemeClr val="accent1">
                        <a:lumMod val="20000"/>
                        <a:lumOff val="80000"/>
                      </a:schemeClr>
                    </a:solidFill>
                  </a:tcPr>
                </a:tc>
                <a:tc>
                  <a:txBody>
                    <a:bodyPr/>
                    <a:lstStyle/>
                    <a:p>
                      <a:pPr algn="ctr"/>
                      <a:r>
                        <a:rPr kumimoji="1" lang="en-US" altLang="ja-JP" sz="1200" dirty="0">
                          <a:latin typeface="游ゴシック" panose="020B0400000000000000" pitchFamily="50" charset="-128"/>
                          <a:ea typeface="游ゴシック" panose="020B0400000000000000" pitchFamily="50" charset="-128"/>
                        </a:rPr>
                        <a:t>20</a:t>
                      </a:r>
                      <a:r>
                        <a:rPr kumimoji="1" lang="ja-JP" altLang="en-US" sz="1200" dirty="0">
                          <a:latin typeface="游ゴシック" panose="020B0400000000000000" pitchFamily="50" charset="-128"/>
                          <a:ea typeface="游ゴシック" panose="020B0400000000000000" pitchFamily="50" charset="-128"/>
                        </a:rPr>
                        <a:t>人以内</a:t>
                      </a:r>
                      <a:endParaRPr kumimoji="1" lang="en-US" altLang="ja-JP" sz="1200" dirty="0">
                        <a:latin typeface="游ゴシック" panose="020B0400000000000000" pitchFamily="50" charset="-128"/>
                        <a:ea typeface="游ゴシック" panose="020B0400000000000000" pitchFamily="50" charset="-128"/>
                      </a:endParaRPr>
                    </a:p>
                    <a:p>
                      <a:pPr algn="ctr"/>
                      <a:r>
                        <a:rPr kumimoji="1" lang="ja-JP" altLang="en-US" sz="1050" dirty="0">
                          <a:latin typeface="游ゴシック" panose="020B0400000000000000" pitchFamily="50" charset="-128"/>
                          <a:ea typeface="游ゴシック" panose="020B0400000000000000" pitchFamily="50" charset="-128"/>
                        </a:rPr>
                        <a:t>（法令の定めがある場合は、この限りではない）</a:t>
                      </a:r>
                      <a:endParaRPr kumimoji="1" lang="en-US" altLang="ja-JP" sz="1050" dirty="0">
                        <a:latin typeface="游ゴシック" panose="020B0400000000000000" pitchFamily="50" charset="-128"/>
                        <a:ea typeface="游ゴシック" panose="020B0400000000000000" pitchFamily="50" charset="-128"/>
                      </a:endParaRPr>
                    </a:p>
                  </a:txBody>
                  <a:tcPr anchor="ctr">
                    <a:solidFill>
                      <a:schemeClr val="accent1">
                        <a:lumMod val="20000"/>
                        <a:lumOff val="80000"/>
                      </a:schemeClr>
                    </a:solidFill>
                  </a:tcPr>
                </a:tc>
                <a:tc vMerge="1">
                  <a:txBody>
                    <a:bodyPr/>
                    <a:lstStyle/>
                    <a:p>
                      <a:pPr algn="ctr"/>
                      <a:endParaRPr kumimoji="1" lang="en-US" altLang="ja-JP" sz="1200" dirty="0">
                        <a:latin typeface="メイリオ" panose="020B0604030504040204" pitchFamily="50" charset="-128"/>
                        <a:ea typeface="メイリオ" panose="020B0604030504040204" pitchFamily="50" charset="-128"/>
                      </a:endParaRPr>
                    </a:p>
                  </a:txBody>
                  <a:tcPr anchor="ctr">
                    <a:solidFill>
                      <a:schemeClr val="bg2"/>
                    </a:solidFill>
                  </a:tcPr>
                </a:tc>
                <a:extLst>
                  <a:ext uri="{0D108BD9-81ED-4DB2-BD59-A6C34878D82A}">
                    <a16:rowId xmlns:a16="http://schemas.microsoft.com/office/drawing/2014/main" val="2041252927"/>
                  </a:ext>
                </a:extLst>
              </a:tr>
              <a:tr h="567365">
                <a:tc>
                  <a:txBody>
                    <a:bodyPr/>
                    <a:lstStyle/>
                    <a:p>
                      <a:pPr algn="ctr"/>
                      <a:r>
                        <a:rPr kumimoji="1" lang="ja-JP" altLang="en-US" sz="1200" dirty="0">
                          <a:latin typeface="游ゴシック" panose="020B0400000000000000" pitchFamily="50" charset="-128"/>
                          <a:ea typeface="游ゴシック" panose="020B0400000000000000" pitchFamily="50" charset="-128"/>
                        </a:rPr>
                        <a:t>公募委員</a:t>
                      </a:r>
                    </a:p>
                  </a:txBody>
                  <a:tcPr anchor="ctr">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委員総数の２割以上</a:t>
                      </a:r>
                      <a:endParaRPr kumimoji="1" lang="en-US" altLang="ja-JP" sz="1200" dirty="0">
                        <a:latin typeface="游ゴシック" panose="020B0400000000000000" pitchFamily="50" charset="-128"/>
                        <a:ea typeface="游ゴシック" panose="020B0400000000000000" pitchFamily="50" charset="-128"/>
                      </a:endParaRPr>
                    </a:p>
                    <a:p>
                      <a:pPr algn="ctr"/>
                      <a:r>
                        <a:rPr kumimoji="1" lang="ja-JP" altLang="en-US" sz="1050" dirty="0">
                          <a:latin typeface="游ゴシック" panose="020B0400000000000000" pitchFamily="50" charset="-128"/>
                          <a:ea typeface="+mn-ea"/>
                        </a:rPr>
                        <a:t>（法令の定めがある場合、公募しない正当な理由がある場合は、この限りではない）</a:t>
                      </a:r>
                      <a:endParaRPr kumimoji="1" lang="ja-JP" altLang="en-US" sz="1050" dirty="0">
                        <a:latin typeface="游ゴシック" panose="020B0400000000000000" pitchFamily="50" charset="-128"/>
                        <a:ea typeface="游ゴシック" panose="020B0400000000000000" pitchFamily="50" charset="-128"/>
                      </a:endParaRPr>
                    </a:p>
                  </a:txBody>
                  <a:tcPr anchor="ctr">
                    <a:solidFill>
                      <a:schemeClr val="accent1">
                        <a:lumMod val="20000"/>
                        <a:lumOff val="80000"/>
                      </a:schemeClr>
                    </a:solidFill>
                  </a:tcP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solidFill>
                      <a:schemeClr val="bg2"/>
                    </a:solidFill>
                  </a:tcPr>
                </a:tc>
                <a:extLst>
                  <a:ext uri="{0D108BD9-81ED-4DB2-BD59-A6C34878D82A}">
                    <a16:rowId xmlns:a16="http://schemas.microsoft.com/office/drawing/2014/main" val="1535172376"/>
                  </a:ext>
                </a:extLst>
              </a:tr>
              <a:tr h="565936">
                <a:tc>
                  <a:txBody>
                    <a:bodyPr/>
                    <a:lstStyle/>
                    <a:p>
                      <a:pPr algn="ctr"/>
                      <a:r>
                        <a:rPr kumimoji="1" lang="ja-JP" altLang="en-US" sz="1200" dirty="0">
                          <a:latin typeface="游ゴシック" panose="020B0400000000000000" pitchFamily="50" charset="-128"/>
                          <a:ea typeface="游ゴシック" panose="020B0400000000000000" pitchFamily="50" charset="-128"/>
                        </a:rPr>
                        <a:t>委員の兼職</a:t>
                      </a:r>
                    </a:p>
                  </a:txBody>
                  <a:tcPr anchor="ctr">
                    <a:solidFill>
                      <a:schemeClr val="bg1">
                        <a:lumMod val="95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５件まで</a:t>
                      </a:r>
                    </a:p>
                    <a:p>
                      <a:pPr algn="ctr"/>
                      <a:r>
                        <a:rPr kumimoji="1" lang="ja-JP" altLang="en-US" sz="1000" dirty="0">
                          <a:latin typeface="游ゴシック" panose="020B0400000000000000" pitchFamily="50" charset="-128"/>
                          <a:ea typeface="游ゴシック" panose="020B0400000000000000" pitchFamily="50" charset="-128"/>
                        </a:rPr>
                        <a:t>（特定の職にある者を充てる場合や専門分野の学識経験者を充てる場合は、この限りでない）</a:t>
                      </a:r>
                    </a:p>
                  </a:txBody>
                  <a:tcPr anchor="ctr">
                    <a:solidFill>
                      <a:schemeClr val="bg1">
                        <a:lumMod val="9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latin typeface="游ゴシック" panose="020B0400000000000000" pitchFamily="50" charset="-128"/>
                          <a:ea typeface="游ゴシック" panose="020B0400000000000000" pitchFamily="50" charset="-128"/>
                        </a:rPr>
                        <a:t>審議会等の運営及び委員の選任に関する要綱</a:t>
                      </a:r>
                    </a:p>
                  </a:txBody>
                  <a:tcPr anchor="ctr">
                    <a:solidFill>
                      <a:schemeClr val="bg1">
                        <a:lumMod val="95000"/>
                      </a:schemeClr>
                    </a:solidFill>
                  </a:tcPr>
                </a:tc>
                <a:extLst>
                  <a:ext uri="{0D108BD9-81ED-4DB2-BD59-A6C34878D82A}">
                    <a16:rowId xmlns:a16="http://schemas.microsoft.com/office/drawing/2014/main" val="721266198"/>
                  </a:ext>
                </a:extLst>
              </a:tr>
              <a:tr h="565936">
                <a:tc>
                  <a:txBody>
                    <a:bodyPr/>
                    <a:lstStyle/>
                    <a:p>
                      <a:pPr algn="ctr"/>
                      <a:r>
                        <a:rPr kumimoji="1" lang="ja-JP" altLang="en-US" sz="1200" dirty="0">
                          <a:latin typeface="游ゴシック" panose="020B0400000000000000" pitchFamily="50" charset="-128"/>
                          <a:ea typeface="游ゴシック" panose="020B0400000000000000" pitchFamily="50" charset="-128"/>
                        </a:rPr>
                        <a:t>委員の在職年数</a:t>
                      </a:r>
                    </a:p>
                  </a:txBody>
                  <a:tcPr anchor="ctr">
                    <a:solidFill>
                      <a:schemeClr val="bg1">
                        <a:lumMod val="95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通算</a:t>
                      </a:r>
                      <a:r>
                        <a:rPr kumimoji="1" lang="en-US" altLang="ja-JP" sz="1200" dirty="0">
                          <a:latin typeface="游ゴシック" panose="020B0400000000000000" pitchFamily="50" charset="-128"/>
                          <a:ea typeface="游ゴシック" panose="020B0400000000000000" pitchFamily="50" charset="-128"/>
                        </a:rPr>
                        <a:t>12</a:t>
                      </a:r>
                      <a:r>
                        <a:rPr kumimoji="1" lang="ja-JP" altLang="en-US" sz="1200" dirty="0">
                          <a:latin typeface="游ゴシック" panose="020B0400000000000000" pitchFamily="50" charset="-128"/>
                          <a:ea typeface="游ゴシック" panose="020B0400000000000000" pitchFamily="50" charset="-128"/>
                        </a:rPr>
                        <a:t>年以内</a:t>
                      </a:r>
                    </a:p>
                  </a:txBody>
                  <a:tcPr anchor="ctr">
                    <a:solidFill>
                      <a:schemeClr val="bg1">
                        <a:lumMod val="95000"/>
                      </a:schemeClr>
                    </a:solidFill>
                  </a:tcP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solidFill>
                      <a:schemeClr val="tx2">
                        <a:lumMod val="20000"/>
                        <a:lumOff val="80000"/>
                      </a:schemeClr>
                    </a:solidFill>
                  </a:tcPr>
                </a:tc>
                <a:extLst>
                  <a:ext uri="{0D108BD9-81ED-4DB2-BD59-A6C34878D82A}">
                    <a16:rowId xmlns:a16="http://schemas.microsoft.com/office/drawing/2014/main" val="4162463807"/>
                  </a:ext>
                </a:extLst>
              </a:tr>
            </a:tbl>
          </a:graphicData>
        </a:graphic>
      </p:graphicFrame>
      <p:sp>
        <p:nvSpPr>
          <p:cNvPr id="2" name="テキスト ボックス 1">
            <a:extLst>
              <a:ext uri="{FF2B5EF4-FFF2-40B4-BE49-F238E27FC236}">
                <a16:creationId xmlns:a16="http://schemas.microsoft.com/office/drawing/2014/main" id="{9559734C-D9A6-44FC-9556-FEC6AA419DFC}"/>
              </a:ext>
            </a:extLst>
          </p:cNvPr>
          <p:cNvSpPr txBox="1"/>
          <p:nvPr/>
        </p:nvSpPr>
        <p:spPr>
          <a:xfrm>
            <a:off x="304043" y="6004989"/>
            <a:ext cx="149352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障害者とは</a:t>
            </a:r>
          </a:p>
        </p:txBody>
      </p:sp>
      <p:sp>
        <p:nvSpPr>
          <p:cNvPr id="13" name="テキスト ボックス 12">
            <a:extLst>
              <a:ext uri="{FF2B5EF4-FFF2-40B4-BE49-F238E27FC236}">
                <a16:creationId xmlns:a16="http://schemas.microsoft.com/office/drawing/2014/main" id="{39FA1486-05AB-4534-8EDB-26D6DE9D6BBA}"/>
              </a:ext>
            </a:extLst>
          </p:cNvPr>
          <p:cNvSpPr txBox="1"/>
          <p:nvPr/>
        </p:nvSpPr>
        <p:spPr>
          <a:xfrm>
            <a:off x="1382528" y="5882657"/>
            <a:ext cx="7630064"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心身の機能の障害と社会的障壁により、継続的又は断続的に日常生活・社会生活に相当な制限を受ける状態にある者。必ずしも障害者手帳を所持している人に限りません。</a:t>
            </a:r>
          </a:p>
        </p:txBody>
      </p:sp>
      <p:cxnSp>
        <p:nvCxnSpPr>
          <p:cNvPr id="14" name="直線コネクタ 13">
            <a:extLst>
              <a:ext uri="{FF2B5EF4-FFF2-40B4-BE49-F238E27FC236}">
                <a16:creationId xmlns:a16="http://schemas.microsoft.com/office/drawing/2014/main" id="{CDBD0290-BE7D-49D2-B27B-71FE90BD1163}"/>
              </a:ext>
            </a:extLst>
          </p:cNvPr>
          <p:cNvCxnSpPr/>
          <p:nvPr/>
        </p:nvCxnSpPr>
        <p:spPr>
          <a:xfrm>
            <a:off x="1382528" y="5957540"/>
            <a:ext cx="0" cy="38472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1BC6C0DD-484C-4996-B60A-5BEC07475511}"/>
              </a:ext>
            </a:extLst>
          </p:cNvPr>
          <p:cNvSpPr txBox="1"/>
          <p:nvPr/>
        </p:nvSpPr>
        <p:spPr>
          <a:xfrm>
            <a:off x="304043" y="1202291"/>
            <a:ext cx="2401242" cy="307777"/>
          </a:xfrm>
          <a:prstGeom prst="rect">
            <a:avLst/>
          </a:prstGeom>
          <a:noFill/>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改正の観点</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多様性の配慮</a:t>
            </a:r>
          </a:p>
        </p:txBody>
      </p:sp>
      <p:sp>
        <p:nvSpPr>
          <p:cNvPr id="17" name="テキスト ボックス 16">
            <a:extLst>
              <a:ext uri="{FF2B5EF4-FFF2-40B4-BE49-F238E27FC236}">
                <a16:creationId xmlns:a16="http://schemas.microsoft.com/office/drawing/2014/main" id="{87464777-4C5A-45AB-8942-A639C34ED730}"/>
              </a:ext>
            </a:extLst>
          </p:cNvPr>
          <p:cNvSpPr txBox="1"/>
          <p:nvPr/>
        </p:nvSpPr>
        <p:spPr>
          <a:xfrm>
            <a:off x="419837" y="1501595"/>
            <a:ext cx="7630064" cy="261610"/>
          </a:xfrm>
          <a:prstGeom prst="rect">
            <a:avLst/>
          </a:prstGeom>
          <a:noFill/>
        </p:spPr>
        <p:txBody>
          <a:bodyPr wrap="square">
            <a:spAutoFit/>
          </a:bodyPr>
          <a:lstStyle/>
          <a:p>
            <a:r>
              <a:rPr kumimoji="1" lang="ja-JP" altLang="en-US" sz="1100" dirty="0">
                <a:latin typeface="游ゴシック" panose="020B0400000000000000" pitchFamily="50" charset="-128"/>
                <a:ea typeface="游ゴシック" panose="020B0400000000000000" pitchFamily="50" charset="-128"/>
              </a:rPr>
              <a:t>委員は、男女比率、地域バランス、年齢構成等、多様性に配慮しながら、適切な人材を選任する。</a:t>
            </a:r>
          </a:p>
        </p:txBody>
      </p:sp>
      <p:sp>
        <p:nvSpPr>
          <p:cNvPr id="15" name="テキスト ボックス 14">
            <a:extLst>
              <a:ext uri="{FF2B5EF4-FFF2-40B4-BE49-F238E27FC236}">
                <a16:creationId xmlns:a16="http://schemas.microsoft.com/office/drawing/2014/main" id="{E8CB15FC-BEDA-4B17-8FF1-0F065C420BE2}"/>
              </a:ext>
            </a:extLst>
          </p:cNvPr>
          <p:cNvSpPr txBox="1"/>
          <p:nvPr/>
        </p:nvSpPr>
        <p:spPr>
          <a:xfrm>
            <a:off x="304043" y="580763"/>
            <a:ext cx="8081906" cy="430887"/>
          </a:xfrm>
          <a:prstGeom prst="rect">
            <a:avLst/>
          </a:prstGeom>
          <a:noFill/>
        </p:spPr>
        <p:txBody>
          <a:bodyPr wrap="square">
            <a:spAutoFit/>
          </a:bodyPr>
          <a:lstStyle/>
          <a:p>
            <a:r>
              <a:rPr lang="ja-JP" altLang="en-US" sz="1100" dirty="0"/>
              <a:t>審議会におけるジェンダー平等、障害者をはじめとする多様な市民の参画を推進し、多様な市民の意見を市政に反映することを目的に、審議会等の委員の選任基準を定める規定を改正しました。</a:t>
            </a:r>
            <a:r>
              <a:rPr lang="en-US" altLang="ja-JP" sz="1100" dirty="0"/>
              <a:t>【</a:t>
            </a:r>
            <a:r>
              <a:rPr lang="ja-JP" altLang="en-US" sz="1100" dirty="0"/>
              <a:t>  令和５年４月１日施行</a:t>
            </a:r>
            <a:r>
              <a:rPr lang="en-US" altLang="ja-JP" sz="1100" dirty="0"/>
              <a:t>】</a:t>
            </a:r>
            <a:endParaRPr lang="ja-JP" altLang="en-US" sz="1100" dirty="0"/>
          </a:p>
        </p:txBody>
      </p:sp>
      <p:sp>
        <p:nvSpPr>
          <p:cNvPr id="3" name="スライド番号プレースホルダー 2">
            <a:extLst>
              <a:ext uri="{FF2B5EF4-FFF2-40B4-BE49-F238E27FC236}">
                <a16:creationId xmlns:a16="http://schemas.microsoft.com/office/drawing/2014/main" id="{CFB28580-893E-48CF-862E-3AE222C97211}"/>
              </a:ext>
            </a:extLst>
          </p:cNvPr>
          <p:cNvSpPr>
            <a:spLocks noGrp="1"/>
          </p:cNvSpPr>
          <p:nvPr>
            <p:ph type="sldNum" sz="quarter" idx="12"/>
          </p:nvPr>
        </p:nvSpPr>
        <p:spPr>
          <a:xfrm>
            <a:off x="7023051" y="6395327"/>
            <a:ext cx="2057400" cy="365125"/>
          </a:xfrm>
        </p:spPr>
        <p:txBody>
          <a:bodyPr/>
          <a:lstStyle/>
          <a:p>
            <a:fld id="{388691C2-7742-41D7-A4DD-CCBBEB2D0754}" type="slidenum">
              <a:rPr kumimoji="1" lang="ja-JP" altLang="en-US" smtClean="0"/>
              <a:t>4</a:t>
            </a:fld>
            <a:endParaRPr kumimoji="1" lang="ja-JP" altLang="en-US"/>
          </a:p>
        </p:txBody>
      </p:sp>
    </p:spTree>
    <p:extLst>
      <p:ext uri="{BB962C8B-B14F-4D97-AF65-F5344CB8AC3E}">
        <p14:creationId xmlns:p14="http://schemas.microsoft.com/office/powerpoint/2010/main" val="74357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8219B212-15AD-44B5-81B6-F8888C194CEE}"/>
              </a:ext>
            </a:extLst>
          </p:cNvPr>
          <p:cNvCxnSpPr/>
          <p:nvPr/>
        </p:nvCxnSpPr>
        <p:spPr>
          <a:xfrm>
            <a:off x="7291152" y="2674374"/>
            <a:ext cx="581829" cy="0"/>
          </a:xfrm>
          <a:prstGeom prst="line">
            <a:avLst/>
          </a:prstGeom>
          <a:ln w="952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a:xfrm>
            <a:off x="0" y="0"/>
            <a:ext cx="9144000" cy="4406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54D870F-2598-4C1F-A672-DCFE511A0C6F}"/>
              </a:ext>
            </a:extLst>
          </p:cNvPr>
          <p:cNvSpPr txBox="1"/>
          <p:nvPr/>
        </p:nvSpPr>
        <p:spPr>
          <a:xfrm>
            <a:off x="125883" y="61147"/>
            <a:ext cx="6486952" cy="369332"/>
          </a:xfrm>
          <a:prstGeom prst="rect">
            <a:avLst/>
          </a:prstGeom>
          <a:noFill/>
        </p:spPr>
        <p:txBody>
          <a:bodyPr wrap="square" rtlCol="0">
            <a:spAutoFit/>
          </a:bodyPr>
          <a:lstStyle/>
          <a:p>
            <a:r>
              <a:rPr lang="ja-JP" altLang="en-US" b="1" dirty="0">
                <a:solidFill>
                  <a:srgbClr val="002060"/>
                </a:solidFill>
                <a:latin typeface="メイリオ" panose="020B0604030504040204" pitchFamily="50" charset="-128"/>
                <a:ea typeface="メイリオ" panose="020B0604030504040204" pitchFamily="50" charset="-128"/>
              </a:rPr>
              <a:t>審議会の設置に向けて</a:t>
            </a:r>
            <a:r>
              <a:rPr lang="en-US" altLang="ja-JP" b="1" dirty="0">
                <a:solidFill>
                  <a:srgbClr val="002060"/>
                </a:solidFill>
                <a:latin typeface="メイリオ" panose="020B0604030504040204" pitchFamily="50" charset="-128"/>
                <a:ea typeface="メイリオ" panose="020B0604030504040204" pitchFamily="50" charset="-128"/>
              </a:rPr>
              <a:t>【</a:t>
            </a:r>
            <a:r>
              <a:rPr kumimoji="1" lang="ja-JP" altLang="en-US" b="1" dirty="0">
                <a:solidFill>
                  <a:srgbClr val="002060"/>
                </a:solidFill>
                <a:latin typeface="Meiryo UI" panose="020B0604030504040204" pitchFamily="50" charset="-128"/>
                <a:ea typeface="Meiryo UI" panose="020B0604030504040204" pitchFamily="50" charset="-128"/>
              </a:rPr>
              <a:t>障害者を含む多様な当事者の参画</a:t>
            </a:r>
            <a:r>
              <a:rPr kumimoji="1" lang="en-US" altLang="ja-JP" b="1" dirty="0">
                <a:solidFill>
                  <a:srgbClr val="002060"/>
                </a:solidFill>
                <a:latin typeface="Meiryo UI" panose="020B0604030504040204" pitchFamily="50" charset="-128"/>
                <a:ea typeface="Meiryo UI" panose="020B0604030504040204" pitchFamily="50" charset="-128"/>
              </a:rPr>
              <a:t>】</a:t>
            </a:r>
            <a:endParaRPr kumimoji="1" lang="ja-JP" altLang="en-US" b="1" dirty="0">
              <a:solidFill>
                <a:srgbClr val="002060"/>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2521B910-33E8-4C07-8D70-53B8CDA180C0}"/>
              </a:ext>
            </a:extLst>
          </p:cNvPr>
          <p:cNvSpPr txBox="1"/>
          <p:nvPr/>
        </p:nvSpPr>
        <p:spPr>
          <a:xfrm>
            <a:off x="424954" y="520043"/>
            <a:ext cx="8236192" cy="684803"/>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前述の市民参画条例の一部改正は、多様な当事者すべてに審議会委員になってもらうことが難しい中、</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「まずは」障害者の参画を位置づけ、多様な委員構成を目指していこうとするものです。</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障害者の参画を進めるためには、参画しやすい環境づくりを行うことが大切です。</a:t>
            </a:r>
          </a:p>
        </p:txBody>
      </p:sp>
      <p:sp>
        <p:nvSpPr>
          <p:cNvPr id="3" name="楕円 2">
            <a:extLst>
              <a:ext uri="{FF2B5EF4-FFF2-40B4-BE49-F238E27FC236}">
                <a16:creationId xmlns:a16="http://schemas.microsoft.com/office/drawing/2014/main" id="{43732D69-AFB6-4290-A644-59872EE0A379}"/>
              </a:ext>
            </a:extLst>
          </p:cNvPr>
          <p:cNvSpPr/>
          <p:nvPr/>
        </p:nvSpPr>
        <p:spPr>
          <a:xfrm>
            <a:off x="1223300" y="1865660"/>
            <a:ext cx="1621973" cy="1596572"/>
          </a:xfrm>
          <a:custGeom>
            <a:avLst/>
            <a:gdLst>
              <a:gd name="connsiteX0" fmla="*/ 0 w 1621973"/>
              <a:gd name="connsiteY0" fmla="*/ 798286 h 1596572"/>
              <a:gd name="connsiteX1" fmla="*/ 810987 w 1621973"/>
              <a:gd name="connsiteY1" fmla="*/ 0 h 1596572"/>
              <a:gd name="connsiteX2" fmla="*/ 1621974 w 1621973"/>
              <a:gd name="connsiteY2" fmla="*/ 798286 h 1596572"/>
              <a:gd name="connsiteX3" fmla="*/ 810987 w 1621973"/>
              <a:gd name="connsiteY3" fmla="*/ 1596572 h 1596572"/>
              <a:gd name="connsiteX4" fmla="*/ 0 w 1621973"/>
              <a:gd name="connsiteY4" fmla="*/ 798286 h 159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73" h="1596572" fill="none" extrusionOk="0">
                <a:moveTo>
                  <a:pt x="0" y="798286"/>
                </a:moveTo>
                <a:cubicBezTo>
                  <a:pt x="82812" y="367229"/>
                  <a:pt x="409687" y="-95895"/>
                  <a:pt x="810987" y="0"/>
                </a:cubicBezTo>
                <a:cubicBezTo>
                  <a:pt x="1185606" y="-11221"/>
                  <a:pt x="1578882" y="397976"/>
                  <a:pt x="1621974" y="798286"/>
                </a:cubicBezTo>
                <a:cubicBezTo>
                  <a:pt x="1620750" y="1227490"/>
                  <a:pt x="1193837" y="1686968"/>
                  <a:pt x="810987" y="1596572"/>
                </a:cubicBezTo>
                <a:cubicBezTo>
                  <a:pt x="410868" y="1623320"/>
                  <a:pt x="46178" y="1250270"/>
                  <a:pt x="0" y="798286"/>
                </a:cubicBezTo>
                <a:close/>
              </a:path>
              <a:path w="1621973" h="1596572" stroke="0" extrusionOk="0">
                <a:moveTo>
                  <a:pt x="0" y="798286"/>
                </a:moveTo>
                <a:cubicBezTo>
                  <a:pt x="-88380" y="302890"/>
                  <a:pt x="321452" y="15628"/>
                  <a:pt x="810987" y="0"/>
                </a:cubicBezTo>
                <a:cubicBezTo>
                  <a:pt x="1328816" y="14722"/>
                  <a:pt x="1564822" y="359222"/>
                  <a:pt x="1621974" y="798286"/>
                </a:cubicBezTo>
                <a:cubicBezTo>
                  <a:pt x="1598257" y="1262328"/>
                  <a:pt x="1248233" y="1655437"/>
                  <a:pt x="810987" y="1596572"/>
                </a:cubicBezTo>
                <a:cubicBezTo>
                  <a:pt x="293016" y="1558233"/>
                  <a:pt x="52420" y="1264214"/>
                  <a:pt x="0" y="798286"/>
                </a:cubicBezTo>
                <a:close/>
              </a:path>
            </a:pathLst>
          </a:custGeom>
          <a:solidFill>
            <a:srgbClr val="D3E3FB"/>
          </a:solidFill>
          <a:ln cmpd="dbl">
            <a:solidFill>
              <a:schemeClr val="bg1">
                <a:lumMod val="75000"/>
              </a:schemeClr>
            </a:solidFill>
            <a:extLst>
              <a:ext uri="{C807C97D-BFC1-408E-A445-0C87EB9F89A2}">
                <ask:lineSketchStyleProps xmlns:ask="http://schemas.microsoft.com/office/drawing/2018/sketchyshapes" xmln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462B207A-A1E2-44F4-8E13-685C32CD5D9F}"/>
              </a:ext>
            </a:extLst>
          </p:cNvPr>
          <p:cNvSpPr/>
          <p:nvPr/>
        </p:nvSpPr>
        <p:spPr>
          <a:xfrm>
            <a:off x="3453638" y="1855828"/>
            <a:ext cx="1621973" cy="1596572"/>
          </a:xfrm>
          <a:custGeom>
            <a:avLst/>
            <a:gdLst>
              <a:gd name="connsiteX0" fmla="*/ 0 w 1621973"/>
              <a:gd name="connsiteY0" fmla="*/ 798286 h 1596572"/>
              <a:gd name="connsiteX1" fmla="*/ 810987 w 1621973"/>
              <a:gd name="connsiteY1" fmla="*/ 0 h 1596572"/>
              <a:gd name="connsiteX2" fmla="*/ 1621974 w 1621973"/>
              <a:gd name="connsiteY2" fmla="*/ 798286 h 1596572"/>
              <a:gd name="connsiteX3" fmla="*/ 810987 w 1621973"/>
              <a:gd name="connsiteY3" fmla="*/ 1596572 h 1596572"/>
              <a:gd name="connsiteX4" fmla="*/ 0 w 1621973"/>
              <a:gd name="connsiteY4" fmla="*/ 798286 h 159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73" h="1596572" fill="none" extrusionOk="0">
                <a:moveTo>
                  <a:pt x="0" y="798286"/>
                </a:moveTo>
                <a:cubicBezTo>
                  <a:pt x="82812" y="367229"/>
                  <a:pt x="409687" y="-95895"/>
                  <a:pt x="810987" y="0"/>
                </a:cubicBezTo>
                <a:cubicBezTo>
                  <a:pt x="1185606" y="-11221"/>
                  <a:pt x="1578882" y="397976"/>
                  <a:pt x="1621974" y="798286"/>
                </a:cubicBezTo>
                <a:cubicBezTo>
                  <a:pt x="1620750" y="1227490"/>
                  <a:pt x="1193837" y="1686968"/>
                  <a:pt x="810987" y="1596572"/>
                </a:cubicBezTo>
                <a:cubicBezTo>
                  <a:pt x="410868" y="1623320"/>
                  <a:pt x="46178" y="1250270"/>
                  <a:pt x="0" y="798286"/>
                </a:cubicBezTo>
                <a:close/>
              </a:path>
              <a:path w="1621973" h="1596572" stroke="0" extrusionOk="0">
                <a:moveTo>
                  <a:pt x="0" y="798286"/>
                </a:moveTo>
                <a:cubicBezTo>
                  <a:pt x="-88380" y="302890"/>
                  <a:pt x="321452" y="15628"/>
                  <a:pt x="810987" y="0"/>
                </a:cubicBezTo>
                <a:cubicBezTo>
                  <a:pt x="1328816" y="14722"/>
                  <a:pt x="1564822" y="359222"/>
                  <a:pt x="1621974" y="798286"/>
                </a:cubicBezTo>
                <a:cubicBezTo>
                  <a:pt x="1598257" y="1262328"/>
                  <a:pt x="1248233" y="1655437"/>
                  <a:pt x="810987" y="1596572"/>
                </a:cubicBezTo>
                <a:cubicBezTo>
                  <a:pt x="293016" y="1558233"/>
                  <a:pt x="52420" y="1264214"/>
                  <a:pt x="0" y="798286"/>
                </a:cubicBezTo>
                <a:close/>
              </a:path>
            </a:pathLst>
          </a:custGeom>
          <a:solidFill>
            <a:srgbClr val="FDDBF6"/>
          </a:solidFill>
          <a:ln cmpd="dbl">
            <a:solidFill>
              <a:schemeClr val="bg1">
                <a:lumMod val="75000"/>
              </a:schemeClr>
            </a:solidFill>
            <a:extLst>
              <a:ext uri="{C807C97D-BFC1-408E-A445-0C87EB9F89A2}">
                <ask:lineSketchStyleProps xmlns:ask="http://schemas.microsoft.com/office/drawing/2018/sketchyshapes" xmln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F8E58CDC-C193-4B44-BFBF-2B17E38E828D}"/>
              </a:ext>
            </a:extLst>
          </p:cNvPr>
          <p:cNvSpPr/>
          <p:nvPr/>
        </p:nvSpPr>
        <p:spPr>
          <a:xfrm>
            <a:off x="5700914" y="1869371"/>
            <a:ext cx="1621973" cy="1596572"/>
          </a:xfrm>
          <a:custGeom>
            <a:avLst/>
            <a:gdLst>
              <a:gd name="connsiteX0" fmla="*/ 0 w 1621973"/>
              <a:gd name="connsiteY0" fmla="*/ 798286 h 1596572"/>
              <a:gd name="connsiteX1" fmla="*/ 810987 w 1621973"/>
              <a:gd name="connsiteY1" fmla="*/ 0 h 1596572"/>
              <a:gd name="connsiteX2" fmla="*/ 1621974 w 1621973"/>
              <a:gd name="connsiteY2" fmla="*/ 798286 h 1596572"/>
              <a:gd name="connsiteX3" fmla="*/ 810987 w 1621973"/>
              <a:gd name="connsiteY3" fmla="*/ 1596572 h 1596572"/>
              <a:gd name="connsiteX4" fmla="*/ 0 w 1621973"/>
              <a:gd name="connsiteY4" fmla="*/ 798286 h 159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73" h="1596572" fill="none" extrusionOk="0">
                <a:moveTo>
                  <a:pt x="0" y="798286"/>
                </a:moveTo>
                <a:cubicBezTo>
                  <a:pt x="82812" y="367229"/>
                  <a:pt x="409687" y="-95895"/>
                  <a:pt x="810987" y="0"/>
                </a:cubicBezTo>
                <a:cubicBezTo>
                  <a:pt x="1185606" y="-11221"/>
                  <a:pt x="1578882" y="397976"/>
                  <a:pt x="1621974" y="798286"/>
                </a:cubicBezTo>
                <a:cubicBezTo>
                  <a:pt x="1620750" y="1227490"/>
                  <a:pt x="1193837" y="1686968"/>
                  <a:pt x="810987" y="1596572"/>
                </a:cubicBezTo>
                <a:cubicBezTo>
                  <a:pt x="410868" y="1623320"/>
                  <a:pt x="46178" y="1250270"/>
                  <a:pt x="0" y="798286"/>
                </a:cubicBezTo>
                <a:close/>
              </a:path>
              <a:path w="1621973" h="1596572" stroke="0" extrusionOk="0">
                <a:moveTo>
                  <a:pt x="0" y="798286"/>
                </a:moveTo>
                <a:cubicBezTo>
                  <a:pt x="-88380" y="302890"/>
                  <a:pt x="321452" y="15628"/>
                  <a:pt x="810987" y="0"/>
                </a:cubicBezTo>
                <a:cubicBezTo>
                  <a:pt x="1328816" y="14722"/>
                  <a:pt x="1564822" y="359222"/>
                  <a:pt x="1621974" y="798286"/>
                </a:cubicBezTo>
                <a:cubicBezTo>
                  <a:pt x="1598257" y="1262328"/>
                  <a:pt x="1248233" y="1655437"/>
                  <a:pt x="810987" y="1596572"/>
                </a:cubicBezTo>
                <a:cubicBezTo>
                  <a:pt x="293016" y="1558233"/>
                  <a:pt x="52420" y="1264214"/>
                  <a:pt x="0" y="798286"/>
                </a:cubicBezTo>
                <a:close/>
              </a:path>
            </a:pathLst>
          </a:custGeom>
          <a:solidFill>
            <a:schemeClr val="accent6">
              <a:lumMod val="20000"/>
              <a:lumOff val="80000"/>
            </a:schemeClr>
          </a:solidFill>
          <a:ln cmpd="dbl">
            <a:solidFill>
              <a:schemeClr val="bg1">
                <a:lumMod val="75000"/>
              </a:schemeClr>
            </a:solidFill>
            <a:extLst>
              <a:ext uri="{C807C97D-BFC1-408E-A445-0C87EB9F89A2}">
                <ask:lineSketchStyleProps xmlns:ask="http://schemas.microsoft.com/office/drawing/2018/sketchyshapes" xmln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7" name="Picture 15" descr="E:\GUM13\イラスト\05_障害者福祉\GUM13_CL05014.jpg">
            <a:extLst>
              <a:ext uri="{FF2B5EF4-FFF2-40B4-BE49-F238E27FC236}">
                <a16:creationId xmlns:a16="http://schemas.microsoft.com/office/drawing/2014/main" id="{24723DCE-B25D-4981-8CA7-EEF8EBE2F7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9258" y="3723845"/>
            <a:ext cx="1134887"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E:\GUM13\イラスト\11_人物ポーズ\GUM13_CL11067.jpg">
            <a:extLst>
              <a:ext uri="{FF2B5EF4-FFF2-40B4-BE49-F238E27FC236}">
                <a16:creationId xmlns:a16="http://schemas.microsoft.com/office/drawing/2014/main" id="{CF24DE70-B6E2-47F1-8D36-28A78DB95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387" y="3636720"/>
            <a:ext cx="1009477"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E:\GUM13\イラスト\05_障害者福祉\GUM13_CL05026.jpg">
            <a:extLst>
              <a:ext uri="{FF2B5EF4-FFF2-40B4-BE49-F238E27FC236}">
                <a16:creationId xmlns:a16="http://schemas.microsoft.com/office/drawing/2014/main" id="{09CE2401-5077-42A2-B80C-14F2D6A03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873" y="3656892"/>
            <a:ext cx="13827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テキスト ボックス 25">
            <a:extLst>
              <a:ext uri="{FF2B5EF4-FFF2-40B4-BE49-F238E27FC236}">
                <a16:creationId xmlns:a16="http://schemas.microsoft.com/office/drawing/2014/main" id="{463E8591-D409-4AED-BACA-5D14F133C291}"/>
              </a:ext>
            </a:extLst>
          </p:cNvPr>
          <p:cNvSpPr txBox="1"/>
          <p:nvPr/>
        </p:nvSpPr>
        <p:spPr>
          <a:xfrm>
            <a:off x="2254406" y="6426711"/>
            <a:ext cx="486058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障害者の参画は、多様な当事者の参画に向けての「第一歩」！</a:t>
            </a:r>
          </a:p>
        </p:txBody>
      </p:sp>
      <p:sp>
        <p:nvSpPr>
          <p:cNvPr id="19" name="テキスト ボックス 18">
            <a:extLst>
              <a:ext uri="{FF2B5EF4-FFF2-40B4-BE49-F238E27FC236}">
                <a16:creationId xmlns:a16="http://schemas.microsoft.com/office/drawing/2014/main" id="{9FDAB6DF-D0F5-4E47-93E3-6A0154B2D8A4}"/>
              </a:ext>
            </a:extLst>
          </p:cNvPr>
          <p:cNvSpPr txBox="1"/>
          <p:nvPr/>
        </p:nvSpPr>
        <p:spPr>
          <a:xfrm>
            <a:off x="839889" y="2395959"/>
            <a:ext cx="2371857" cy="502382"/>
          </a:xfrm>
          <a:prstGeom prst="rect">
            <a:avLst/>
          </a:prstGeom>
          <a:noFill/>
        </p:spPr>
        <p:txBody>
          <a:bodyPr wrap="square">
            <a:spAutoFit/>
          </a:bodyPr>
          <a:lstStyle/>
          <a:p>
            <a:pPr algn="ctr">
              <a:lnSpc>
                <a:spcPct val="125000"/>
              </a:lnSpc>
            </a:pPr>
            <a:r>
              <a:rPr lang="ja-JP" altLang="en-US" sz="1100" dirty="0"/>
              <a:t>多様な障害特性があることを</a:t>
            </a:r>
            <a:endParaRPr lang="en-US" altLang="ja-JP" sz="1100" dirty="0"/>
          </a:p>
          <a:p>
            <a:pPr algn="ctr">
              <a:lnSpc>
                <a:spcPct val="125000"/>
              </a:lnSpc>
            </a:pPr>
            <a:r>
              <a:rPr lang="ja-JP" altLang="en-US" sz="1100" dirty="0"/>
              <a:t>考慮しているかな？</a:t>
            </a:r>
            <a:endParaRPr lang="ja-JP" altLang="en-US" sz="1100" dirty="0">
              <a:latin typeface="游ゴシック" panose="020B0400000000000000" pitchFamily="50" charset="-128"/>
              <a:ea typeface="游ゴシック" panose="020B0400000000000000" pitchFamily="50" charset="-128"/>
            </a:endParaRPr>
          </a:p>
        </p:txBody>
      </p:sp>
      <p:pic>
        <p:nvPicPr>
          <p:cNvPr id="27" name="図 26">
            <a:extLst>
              <a:ext uri="{FF2B5EF4-FFF2-40B4-BE49-F238E27FC236}">
                <a16:creationId xmlns:a16="http://schemas.microsoft.com/office/drawing/2014/main" id="{414732AF-7E8D-4A6F-82FE-B7CAF7F1A5B7}"/>
              </a:ext>
            </a:extLst>
          </p:cNvPr>
          <p:cNvPicPr>
            <a:picLocks noChangeAspect="1"/>
          </p:cNvPicPr>
          <p:nvPr/>
        </p:nvPicPr>
        <p:blipFill>
          <a:blip r:embed="rId5"/>
          <a:stretch>
            <a:fillRect/>
          </a:stretch>
        </p:blipFill>
        <p:spPr>
          <a:xfrm>
            <a:off x="7291152" y="5410392"/>
            <a:ext cx="581829" cy="801070"/>
          </a:xfrm>
          <a:prstGeom prst="rect">
            <a:avLst/>
          </a:prstGeom>
        </p:spPr>
      </p:pic>
      <p:sp>
        <p:nvSpPr>
          <p:cNvPr id="28" name="テキスト ボックス 27">
            <a:extLst>
              <a:ext uri="{FF2B5EF4-FFF2-40B4-BE49-F238E27FC236}">
                <a16:creationId xmlns:a16="http://schemas.microsoft.com/office/drawing/2014/main" id="{FC886385-E703-4B9A-89BE-52C3A6CE9184}"/>
              </a:ext>
            </a:extLst>
          </p:cNvPr>
          <p:cNvSpPr txBox="1"/>
          <p:nvPr/>
        </p:nvSpPr>
        <p:spPr>
          <a:xfrm>
            <a:off x="3113983" y="2394877"/>
            <a:ext cx="2407761" cy="501804"/>
          </a:xfrm>
          <a:prstGeom prst="rect">
            <a:avLst/>
          </a:prstGeom>
          <a:noFill/>
        </p:spPr>
        <p:txBody>
          <a:bodyPr wrap="square">
            <a:spAutoFit/>
          </a:bodyPr>
          <a:lstStyle/>
          <a:p>
            <a:pPr algn="ctr">
              <a:lnSpc>
                <a:spcPct val="125000"/>
              </a:lnSpc>
            </a:pPr>
            <a:r>
              <a:rPr lang="ja-JP" altLang="en-US" sz="1100" dirty="0"/>
              <a:t>会議で取り入れたい視点に応じて、</a:t>
            </a:r>
            <a:endParaRPr lang="en-US" altLang="ja-JP" sz="1100" dirty="0"/>
          </a:p>
          <a:p>
            <a:pPr algn="ctr">
              <a:lnSpc>
                <a:spcPct val="125000"/>
              </a:lnSpc>
            </a:pPr>
            <a:r>
              <a:rPr lang="ja-JP" altLang="en-US" sz="1100" dirty="0"/>
              <a:t>委員を選任しているかな？</a:t>
            </a:r>
          </a:p>
        </p:txBody>
      </p:sp>
      <p:sp>
        <p:nvSpPr>
          <p:cNvPr id="29" name="テキスト ボックス 28">
            <a:extLst>
              <a:ext uri="{FF2B5EF4-FFF2-40B4-BE49-F238E27FC236}">
                <a16:creationId xmlns:a16="http://schemas.microsoft.com/office/drawing/2014/main" id="{5A66AEA5-6507-4EDC-8319-1C0A282B5C9E}"/>
              </a:ext>
            </a:extLst>
          </p:cNvPr>
          <p:cNvSpPr txBox="1"/>
          <p:nvPr/>
        </p:nvSpPr>
        <p:spPr>
          <a:xfrm>
            <a:off x="1149003" y="5442021"/>
            <a:ext cx="5922513" cy="769441"/>
          </a:xfrm>
          <a:prstGeom prst="rect">
            <a:avLst/>
          </a:prstGeom>
          <a:noFill/>
        </p:spPr>
        <p:txBody>
          <a:bodyPr wrap="square">
            <a:spAutoFit/>
          </a:bodyPr>
          <a:lstStyle/>
          <a:p>
            <a:r>
              <a:rPr lang="ja-JP" altLang="en-US" sz="1100" dirty="0">
                <a:latin typeface="游ゴシック" panose="020B0400000000000000" pitchFamily="50" charset="-128"/>
                <a:ea typeface="游ゴシック" panose="020B0400000000000000" pitchFamily="50" charset="-128"/>
              </a:rPr>
              <a:t>ここでいう「障害者」は、家族や支援者を含まず、障害者本人のことです。</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 一方で、障害種別や程度によっては、意思表示が困難な人もおり、 家族や支援者が代弁者の役割を担っている現状があります。そうした意見を審議に反映するため、障害者とは別に、家族や支援者らの参画を求めることも検討してください。</a:t>
            </a:r>
          </a:p>
        </p:txBody>
      </p:sp>
      <p:sp>
        <p:nvSpPr>
          <p:cNvPr id="2" name="テキスト ボックス 1">
            <a:extLst>
              <a:ext uri="{FF2B5EF4-FFF2-40B4-BE49-F238E27FC236}">
                <a16:creationId xmlns:a16="http://schemas.microsoft.com/office/drawing/2014/main" id="{29B1CAEC-539C-3CE8-5C24-76B03FAB54C5}"/>
              </a:ext>
            </a:extLst>
          </p:cNvPr>
          <p:cNvSpPr txBox="1"/>
          <p:nvPr/>
        </p:nvSpPr>
        <p:spPr>
          <a:xfrm>
            <a:off x="465250" y="1373447"/>
            <a:ext cx="8236192" cy="261610"/>
          </a:xfrm>
          <a:prstGeom prst="rect">
            <a:avLst/>
          </a:prstGeom>
          <a:noFill/>
        </p:spPr>
        <p:txBody>
          <a:bodyPr wrap="square">
            <a:spAutoFit/>
          </a:bodyPr>
          <a:lstStyle/>
          <a:p>
            <a:pPr algn="ctr"/>
            <a:r>
              <a:rPr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障害者の委員</a:t>
            </a:r>
            <a:r>
              <a:rPr lang="ja-JP" altLang="en-US" sz="1100" dirty="0">
                <a:latin typeface="游ゴシック" panose="020B0400000000000000" pitchFamily="50" charset="-128"/>
                <a:ea typeface="游ゴシック" panose="020B0400000000000000" pitchFamily="50" charset="-128"/>
              </a:rPr>
              <a:t>を選任する前に確認したいこと</a:t>
            </a:r>
            <a:r>
              <a:rPr lang="en-US" altLang="ja-JP" sz="1100" dirty="0">
                <a:latin typeface="游ゴシック" panose="020B0400000000000000" pitchFamily="50" charset="-128"/>
                <a:ea typeface="游ゴシック" panose="020B0400000000000000" pitchFamily="50" charset="-128"/>
              </a:rPr>
              <a:t>】</a:t>
            </a:r>
            <a:endParaRPr lang="ja-JP" altLang="en-US" sz="1100" dirty="0">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4387CA7D-0648-40A6-ADA8-38152EE33329}"/>
              </a:ext>
            </a:extLst>
          </p:cNvPr>
          <p:cNvSpPr txBox="1"/>
          <p:nvPr/>
        </p:nvSpPr>
        <p:spPr>
          <a:xfrm>
            <a:off x="5415266" y="2328085"/>
            <a:ext cx="2371857" cy="713978"/>
          </a:xfrm>
          <a:prstGeom prst="rect">
            <a:avLst/>
          </a:prstGeom>
          <a:noFill/>
        </p:spPr>
        <p:txBody>
          <a:bodyPr wrap="square">
            <a:spAutoFit/>
          </a:bodyPr>
          <a:lstStyle/>
          <a:p>
            <a:pPr algn="ctr">
              <a:lnSpc>
                <a:spcPct val="125000"/>
              </a:lnSpc>
            </a:pPr>
            <a:r>
              <a:rPr lang="ja-JP" altLang="en-US" sz="1100" dirty="0"/>
              <a:t>会議運営や資料作成等を工夫し、</a:t>
            </a:r>
            <a:r>
              <a:rPr lang="ja-JP" altLang="en-US" sz="1100" dirty="0">
                <a:latin typeface="游ゴシック" panose="020B0400000000000000" pitchFamily="50" charset="-128"/>
                <a:ea typeface="游ゴシック" panose="020B0400000000000000" pitchFamily="50" charset="-128"/>
              </a:rPr>
              <a:t>障害者が参画しやすい</a:t>
            </a:r>
            <a:endParaRPr lang="en-US" altLang="ja-JP" sz="1100" dirty="0">
              <a:latin typeface="游ゴシック" panose="020B0400000000000000" pitchFamily="50" charset="-128"/>
              <a:ea typeface="游ゴシック" panose="020B0400000000000000" pitchFamily="50" charset="-128"/>
            </a:endParaRPr>
          </a:p>
          <a:p>
            <a:pPr algn="ctr">
              <a:lnSpc>
                <a:spcPct val="125000"/>
              </a:lnSpc>
            </a:pPr>
            <a:r>
              <a:rPr lang="ja-JP" altLang="en-US" sz="1100" dirty="0">
                <a:latin typeface="游ゴシック" panose="020B0400000000000000" pitchFamily="50" charset="-128"/>
                <a:ea typeface="游ゴシック" panose="020B0400000000000000" pitchFamily="50" charset="-128"/>
              </a:rPr>
              <a:t>環境が整っているかな？</a:t>
            </a:r>
            <a:endParaRPr lang="en-US" altLang="ja-JP" sz="1100" dirty="0">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B8DD8C5F-F467-B146-25AA-8EAFCC227D01}"/>
              </a:ext>
            </a:extLst>
          </p:cNvPr>
          <p:cNvSpPr/>
          <p:nvPr/>
        </p:nvSpPr>
        <p:spPr>
          <a:xfrm>
            <a:off x="775447" y="5324942"/>
            <a:ext cx="7593106" cy="1011237"/>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7A7E6A87-EFE5-4844-9A8D-B3F063138C87}"/>
              </a:ext>
            </a:extLst>
          </p:cNvPr>
          <p:cNvSpPr>
            <a:spLocks noGrp="1"/>
          </p:cNvSpPr>
          <p:nvPr>
            <p:ph type="sldNum" sz="quarter" idx="12"/>
          </p:nvPr>
        </p:nvSpPr>
        <p:spPr>
          <a:xfrm>
            <a:off x="6979055" y="6356351"/>
            <a:ext cx="2057400" cy="365125"/>
          </a:xfrm>
        </p:spPr>
        <p:txBody>
          <a:bodyPr/>
          <a:lstStyle/>
          <a:p>
            <a:fld id="{388691C2-7742-41D7-A4DD-CCBBEB2D0754}" type="slidenum">
              <a:rPr kumimoji="1" lang="ja-JP" altLang="en-US" smtClean="0"/>
              <a:t>5</a:t>
            </a:fld>
            <a:endParaRPr kumimoji="1" lang="ja-JP" altLang="en-US" dirty="0"/>
          </a:p>
        </p:txBody>
      </p:sp>
      <p:sp>
        <p:nvSpPr>
          <p:cNvPr id="21" name="テキスト ボックス 20">
            <a:extLst>
              <a:ext uri="{FF2B5EF4-FFF2-40B4-BE49-F238E27FC236}">
                <a16:creationId xmlns:a16="http://schemas.microsoft.com/office/drawing/2014/main" id="{6F348966-2460-47CD-A63E-40908F786E5B}"/>
              </a:ext>
            </a:extLst>
          </p:cNvPr>
          <p:cNvSpPr txBox="1"/>
          <p:nvPr/>
        </p:nvSpPr>
        <p:spPr>
          <a:xfrm>
            <a:off x="7237141" y="3323383"/>
            <a:ext cx="1821113" cy="900246"/>
          </a:xfrm>
          <a:prstGeom prst="rect">
            <a:avLst/>
          </a:prstGeom>
          <a:noFill/>
        </p:spPr>
        <p:txBody>
          <a:bodyPr wrap="square">
            <a:spAutoFit/>
          </a:bodyPr>
          <a:lstStyle/>
          <a:p>
            <a:pPr algn="ctr"/>
            <a:r>
              <a:rPr lang="ja-JP" altLang="en-US" sz="1050" dirty="0">
                <a:latin typeface="游ゴシック" panose="020B0400000000000000" pitchFamily="50" charset="-128"/>
                <a:ea typeface="游ゴシック" panose="020B0400000000000000" pitchFamily="50" charset="-128"/>
              </a:rPr>
              <a:t>一人ひとり必要な配慮が</a:t>
            </a:r>
            <a:endParaRPr lang="en-US" altLang="ja-JP" sz="1050" dirty="0">
              <a:latin typeface="游ゴシック" panose="020B0400000000000000" pitchFamily="50" charset="-128"/>
              <a:ea typeface="游ゴシック" panose="020B0400000000000000" pitchFamily="50" charset="-128"/>
            </a:endParaRPr>
          </a:p>
          <a:p>
            <a:pPr algn="ctr"/>
            <a:r>
              <a:rPr lang="ja-JP" altLang="en-US" sz="1050" dirty="0">
                <a:latin typeface="游ゴシック" panose="020B0400000000000000" pitchFamily="50" charset="-128"/>
                <a:ea typeface="游ゴシック" panose="020B0400000000000000" pitchFamily="50" charset="-128"/>
              </a:rPr>
              <a:t>異なります。</a:t>
            </a:r>
            <a:endParaRPr lang="en-US" altLang="ja-JP" sz="1050" dirty="0">
              <a:latin typeface="游ゴシック" panose="020B0400000000000000" pitchFamily="50" charset="-128"/>
              <a:ea typeface="游ゴシック" panose="020B0400000000000000" pitchFamily="50" charset="-128"/>
            </a:endParaRPr>
          </a:p>
          <a:p>
            <a:pPr algn="ctr"/>
            <a:r>
              <a:rPr lang="ja-JP" altLang="en-US" sz="1050" dirty="0">
                <a:latin typeface="游ゴシック" panose="020B0400000000000000" pitchFamily="50" charset="-128"/>
                <a:ea typeface="游ゴシック" panose="020B0400000000000000" pitchFamily="50" charset="-128"/>
              </a:rPr>
              <a:t>どんな環境であれば</a:t>
            </a:r>
            <a:endParaRPr lang="en-US" altLang="ja-JP" sz="1050" dirty="0">
              <a:latin typeface="游ゴシック" panose="020B0400000000000000" pitchFamily="50" charset="-128"/>
              <a:ea typeface="游ゴシック" panose="020B0400000000000000" pitchFamily="50" charset="-128"/>
            </a:endParaRPr>
          </a:p>
          <a:p>
            <a:pPr algn="ctr"/>
            <a:r>
              <a:rPr lang="ja-JP" altLang="en-US" sz="1050" dirty="0">
                <a:latin typeface="游ゴシック" panose="020B0400000000000000" pitchFamily="50" charset="-128"/>
                <a:ea typeface="游ゴシック" panose="020B0400000000000000" pitchFamily="50" charset="-128"/>
              </a:rPr>
              <a:t>参画しやすいか、</a:t>
            </a:r>
            <a:endParaRPr lang="en-US" altLang="ja-JP" sz="1050" dirty="0">
              <a:latin typeface="游ゴシック" panose="020B0400000000000000" pitchFamily="50" charset="-128"/>
              <a:ea typeface="游ゴシック" panose="020B0400000000000000" pitchFamily="50" charset="-128"/>
            </a:endParaRPr>
          </a:p>
          <a:p>
            <a:pPr algn="ctr"/>
            <a:r>
              <a:rPr lang="ja-JP" altLang="en-US" sz="1050" dirty="0">
                <a:latin typeface="游ゴシック" panose="020B0400000000000000" pitchFamily="50" charset="-128"/>
                <a:ea typeface="游ゴシック" panose="020B0400000000000000" pitchFamily="50" charset="-128"/>
              </a:rPr>
              <a:t>聴いてみましょう</a:t>
            </a:r>
            <a:endParaRPr lang="en-US" altLang="ja-JP" sz="1050" dirty="0">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79D1B98D-13CD-45EE-9E1F-E14A75FFE682}"/>
              </a:ext>
            </a:extLst>
          </p:cNvPr>
          <p:cNvSpPr/>
          <p:nvPr/>
        </p:nvSpPr>
        <p:spPr>
          <a:xfrm>
            <a:off x="7330442" y="3232048"/>
            <a:ext cx="1621973" cy="991582"/>
          </a:xfrm>
          <a:prstGeom prst="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C506BA4E-FD2E-44D2-B217-2F8195A37DBA}"/>
              </a:ext>
            </a:extLst>
          </p:cNvPr>
          <p:cNvCxnSpPr>
            <a:cxnSpLocks/>
          </p:cNvCxnSpPr>
          <p:nvPr/>
        </p:nvCxnSpPr>
        <p:spPr>
          <a:xfrm>
            <a:off x="7872981" y="2674374"/>
            <a:ext cx="0" cy="557673"/>
          </a:xfrm>
          <a:prstGeom prst="line">
            <a:avLst/>
          </a:prstGeom>
          <a:ln w="952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1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C0EDD02-D01B-1D3B-5B30-5F6A64B05987}"/>
              </a:ext>
            </a:extLst>
          </p:cNvPr>
          <p:cNvPicPr>
            <a:picLocks noChangeAspect="1"/>
          </p:cNvPicPr>
          <p:nvPr/>
        </p:nvPicPr>
        <p:blipFill rotWithShape="1">
          <a:blip r:embed="rId2"/>
          <a:srcRect t="36265" b="36726"/>
          <a:stretch/>
        </p:blipFill>
        <p:spPr>
          <a:xfrm>
            <a:off x="677031" y="2173268"/>
            <a:ext cx="1524132" cy="440675"/>
          </a:xfrm>
          <a:prstGeom prst="rect">
            <a:avLst/>
          </a:prstGeom>
        </p:spPr>
      </p:pic>
      <p:sp>
        <p:nvSpPr>
          <p:cNvPr id="58" name="正方形/長方形 57"/>
          <p:cNvSpPr/>
          <p:nvPr/>
        </p:nvSpPr>
        <p:spPr>
          <a:xfrm>
            <a:off x="0" y="0"/>
            <a:ext cx="9144000" cy="4406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9559734C-D9A6-44FC-9556-FEC6AA419DFC}"/>
              </a:ext>
            </a:extLst>
          </p:cNvPr>
          <p:cNvSpPr txBox="1"/>
          <p:nvPr/>
        </p:nvSpPr>
        <p:spPr>
          <a:xfrm>
            <a:off x="97032" y="51060"/>
            <a:ext cx="5813438" cy="369332"/>
          </a:xfrm>
          <a:prstGeom prst="rect">
            <a:avLst/>
          </a:prstGeom>
          <a:noFill/>
        </p:spPr>
        <p:txBody>
          <a:bodyPr wrap="square" rtlCol="0">
            <a:spAutoFit/>
          </a:bodyPr>
          <a:lstStyle/>
          <a:p>
            <a:r>
              <a:rPr lang="ja-JP" altLang="en-US" b="1" dirty="0">
                <a:solidFill>
                  <a:srgbClr val="002060"/>
                </a:solidFill>
                <a:latin typeface="メイリオ" panose="020B0604030504040204" pitchFamily="50" charset="-128"/>
                <a:ea typeface="メイリオ" panose="020B0604030504040204" pitchFamily="50" charset="-128"/>
              </a:rPr>
              <a:t>審議会の設置に向けて</a:t>
            </a:r>
            <a:r>
              <a:rPr lang="en-US" altLang="ja-JP" b="1" dirty="0">
                <a:solidFill>
                  <a:srgbClr val="002060"/>
                </a:solidFill>
                <a:latin typeface="メイリオ" panose="020B0604030504040204" pitchFamily="50" charset="-128"/>
                <a:ea typeface="メイリオ" panose="020B0604030504040204" pitchFamily="50" charset="-128"/>
              </a:rPr>
              <a:t>【</a:t>
            </a:r>
            <a:r>
              <a:rPr kumimoji="1" lang="ja-JP" altLang="en-US" b="1" dirty="0">
                <a:solidFill>
                  <a:srgbClr val="002060"/>
                </a:solidFill>
                <a:latin typeface="Meiryo UI" panose="020B0604030504040204" pitchFamily="50" charset="-128"/>
                <a:ea typeface="Meiryo UI" panose="020B0604030504040204" pitchFamily="50" charset="-128"/>
              </a:rPr>
              <a:t>女性や若者の積極的な参画</a:t>
            </a:r>
            <a:r>
              <a:rPr kumimoji="1" lang="en-US" altLang="ja-JP" b="1" dirty="0">
                <a:solidFill>
                  <a:srgbClr val="002060"/>
                </a:solidFill>
                <a:latin typeface="Meiryo UI" panose="020B0604030504040204" pitchFamily="50" charset="-128"/>
                <a:ea typeface="Meiryo UI" panose="020B0604030504040204" pitchFamily="50" charset="-128"/>
              </a:rPr>
              <a:t>】</a:t>
            </a:r>
            <a:endParaRPr kumimoji="1" lang="ja-JP" altLang="en-US" b="1" dirty="0">
              <a:solidFill>
                <a:srgbClr val="002060"/>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D42DACE-E7E8-4EEE-A87D-0AC417957A97}"/>
              </a:ext>
            </a:extLst>
          </p:cNvPr>
          <p:cNvSpPr txBox="1"/>
          <p:nvPr/>
        </p:nvSpPr>
        <p:spPr>
          <a:xfrm>
            <a:off x="2480492" y="1746486"/>
            <a:ext cx="2992798" cy="897425"/>
          </a:xfrm>
          <a:prstGeom prst="rect">
            <a:avLst/>
          </a:prstGeom>
          <a:noFill/>
        </p:spPr>
        <p:txBody>
          <a:bodyPr wrap="square">
            <a:spAutoFit/>
          </a:bodyPr>
          <a:lstStyle/>
          <a:p>
            <a:pPr marL="171450" indent="-171450">
              <a:lnSpc>
                <a:spcPct val="150000"/>
              </a:lnSpc>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託児などを検討する</a:t>
            </a:r>
            <a:endParaRPr lang="en-US" altLang="ja-JP" sz="1200" dirty="0">
              <a:latin typeface="游ゴシック" panose="020B0400000000000000" pitchFamily="50" charset="-128"/>
              <a:ea typeface="游ゴシック" panose="020B0400000000000000" pitchFamily="50" charset="-128"/>
            </a:endParaRPr>
          </a:p>
          <a:p>
            <a:pPr marL="171450" indent="-171450">
              <a:lnSpc>
                <a:spcPct val="150000"/>
              </a:lnSpc>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オンラインでの開催を検討する</a:t>
            </a:r>
            <a:endParaRPr lang="en-US" altLang="ja-JP" sz="1200" dirty="0">
              <a:latin typeface="游ゴシック" panose="020B0400000000000000" pitchFamily="50" charset="-128"/>
              <a:ea typeface="游ゴシック" panose="020B0400000000000000" pitchFamily="50" charset="-128"/>
            </a:endParaRPr>
          </a:p>
          <a:p>
            <a:pPr marL="171450" indent="-171450">
              <a:lnSpc>
                <a:spcPct val="150000"/>
              </a:lnSpc>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土日や夜間の開催を検討する　など</a:t>
            </a:r>
          </a:p>
        </p:txBody>
      </p:sp>
      <p:sp>
        <p:nvSpPr>
          <p:cNvPr id="18" name="テキスト ボックス 17">
            <a:extLst>
              <a:ext uri="{FF2B5EF4-FFF2-40B4-BE49-F238E27FC236}">
                <a16:creationId xmlns:a16="http://schemas.microsoft.com/office/drawing/2014/main" id="{0303C14D-5240-4746-9933-1095AEC77576}"/>
              </a:ext>
            </a:extLst>
          </p:cNvPr>
          <p:cNvSpPr txBox="1"/>
          <p:nvPr/>
        </p:nvSpPr>
        <p:spPr>
          <a:xfrm>
            <a:off x="290273" y="2259425"/>
            <a:ext cx="2261788" cy="307777"/>
          </a:xfrm>
          <a:prstGeom prst="rect">
            <a:avLst/>
          </a:prstGeom>
          <a:noFill/>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rPr>
              <a:t>環境整備</a:t>
            </a:r>
          </a:p>
        </p:txBody>
      </p:sp>
      <p:sp>
        <p:nvSpPr>
          <p:cNvPr id="20" name="正方形/長方形 19">
            <a:extLst>
              <a:ext uri="{FF2B5EF4-FFF2-40B4-BE49-F238E27FC236}">
                <a16:creationId xmlns:a16="http://schemas.microsoft.com/office/drawing/2014/main" id="{CA9D9AD6-BC9F-44EA-9563-1DAE2700BD6B}"/>
              </a:ext>
            </a:extLst>
          </p:cNvPr>
          <p:cNvSpPr/>
          <p:nvPr/>
        </p:nvSpPr>
        <p:spPr>
          <a:xfrm>
            <a:off x="1047754" y="1698039"/>
            <a:ext cx="1414856" cy="584775"/>
          </a:xfrm>
          <a:prstGeom prst="rect">
            <a:avLst/>
          </a:prstGeom>
          <a:noFill/>
        </p:spPr>
        <p:txBody>
          <a:bodyPr wrap="square">
            <a:spAutoFit/>
          </a:bodyPr>
          <a:lstStyle/>
          <a:p>
            <a:r>
              <a:rPr lang="en-US" altLang="ja-JP" sz="3200" dirty="0">
                <a:latin typeface="Broadway" panose="04040905080B02020502" pitchFamily="82" charset="0"/>
                <a:ea typeface="メイリオ" panose="020B0604030504040204" pitchFamily="50" charset="-128"/>
              </a:rPr>
              <a:t>01</a:t>
            </a:r>
          </a:p>
        </p:txBody>
      </p:sp>
      <p:sp>
        <p:nvSpPr>
          <p:cNvPr id="44" name="テキスト ボックス 43">
            <a:extLst>
              <a:ext uri="{FF2B5EF4-FFF2-40B4-BE49-F238E27FC236}">
                <a16:creationId xmlns:a16="http://schemas.microsoft.com/office/drawing/2014/main" id="{7A30663D-DEC0-4E18-ABA1-9ED32AACD7E5}"/>
              </a:ext>
            </a:extLst>
          </p:cNvPr>
          <p:cNvSpPr txBox="1"/>
          <p:nvPr/>
        </p:nvSpPr>
        <p:spPr>
          <a:xfrm>
            <a:off x="5525459" y="1601909"/>
            <a:ext cx="3212127" cy="600164"/>
          </a:xfrm>
          <a:prstGeom prst="rect">
            <a:avLst/>
          </a:prstGeom>
          <a:noFill/>
        </p:spPr>
        <p:txBody>
          <a:bodyPr wrap="square">
            <a:spAutoFit/>
          </a:bodyPr>
          <a:lstStyle/>
          <a:p>
            <a:pPr marL="171450" indent="-171450">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コロナ禍において、</a:t>
            </a:r>
            <a:r>
              <a:rPr lang="en-US" altLang="ja-JP" sz="1100" dirty="0">
                <a:latin typeface="游ゴシック" panose="020B0400000000000000" pitchFamily="50" charset="-128"/>
                <a:ea typeface="游ゴシック" panose="020B0400000000000000" pitchFamily="50" charset="-128"/>
              </a:rPr>
              <a:t>ZOOM</a:t>
            </a:r>
            <a:r>
              <a:rPr lang="ja-JP" altLang="en-US" sz="1100" dirty="0">
                <a:latin typeface="游ゴシック" panose="020B0400000000000000" pitchFamily="50" charset="-128"/>
                <a:ea typeface="游ゴシック" panose="020B0400000000000000" pitchFamily="50" charset="-128"/>
              </a:rPr>
              <a:t>を活用した会議を実施することができた。（あかし</a:t>
            </a:r>
            <a:r>
              <a:rPr lang="en-US" altLang="ja-JP" sz="1100" dirty="0">
                <a:latin typeface="游ゴシック" panose="020B0400000000000000" pitchFamily="50" charset="-128"/>
                <a:ea typeface="游ゴシック" panose="020B0400000000000000" pitchFamily="50" charset="-128"/>
              </a:rPr>
              <a:t>SDGs</a:t>
            </a:r>
            <a:r>
              <a:rPr lang="ja-JP" altLang="en-US" sz="1100" dirty="0">
                <a:latin typeface="游ゴシック" panose="020B0400000000000000" pitchFamily="50" charset="-128"/>
                <a:ea typeface="游ゴシック" panose="020B0400000000000000" pitchFamily="50" charset="-128"/>
              </a:rPr>
              <a:t>推進審議会）</a:t>
            </a:r>
            <a:endParaRPr lang="en-US" altLang="ja-JP" sz="1100" dirty="0">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6A273814-5BB0-4B46-BA77-096600760FD0}"/>
              </a:ext>
            </a:extLst>
          </p:cNvPr>
          <p:cNvSpPr txBox="1"/>
          <p:nvPr/>
        </p:nvSpPr>
        <p:spPr>
          <a:xfrm>
            <a:off x="6016264" y="1148904"/>
            <a:ext cx="2261788" cy="276999"/>
          </a:xfrm>
          <a:prstGeom prst="rect">
            <a:avLst/>
          </a:prstGeom>
          <a:noFill/>
        </p:spPr>
        <p:txBody>
          <a:bodyPr wrap="square">
            <a:spAutoFit/>
          </a:bodyPr>
          <a:lstStyle/>
          <a:p>
            <a:pPr algn="ct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参考事例</a:t>
            </a:r>
            <a:r>
              <a:rPr lang="en-US" altLang="ja-JP" sz="1200" b="1" dirty="0">
                <a:latin typeface="メイリオ" panose="020B0604030504040204" pitchFamily="50" charset="-128"/>
                <a:ea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74B0110E-139F-2029-9677-94C46490F855}"/>
              </a:ext>
            </a:extLst>
          </p:cNvPr>
          <p:cNvPicPr>
            <a:picLocks noChangeAspect="1"/>
          </p:cNvPicPr>
          <p:nvPr/>
        </p:nvPicPr>
        <p:blipFill rotWithShape="1">
          <a:blip r:embed="rId2"/>
          <a:srcRect t="36265" b="36726"/>
          <a:stretch/>
        </p:blipFill>
        <p:spPr>
          <a:xfrm>
            <a:off x="659101" y="3849574"/>
            <a:ext cx="1524132" cy="440675"/>
          </a:xfrm>
          <a:prstGeom prst="rect">
            <a:avLst/>
          </a:prstGeom>
        </p:spPr>
      </p:pic>
      <p:sp>
        <p:nvSpPr>
          <p:cNvPr id="8" name="テキスト ボックス 7">
            <a:extLst>
              <a:ext uri="{FF2B5EF4-FFF2-40B4-BE49-F238E27FC236}">
                <a16:creationId xmlns:a16="http://schemas.microsoft.com/office/drawing/2014/main" id="{73114DF7-EA8D-FA04-560F-0527F2C03D65}"/>
              </a:ext>
            </a:extLst>
          </p:cNvPr>
          <p:cNvSpPr txBox="1"/>
          <p:nvPr/>
        </p:nvSpPr>
        <p:spPr>
          <a:xfrm>
            <a:off x="2489478" y="3561251"/>
            <a:ext cx="2868770" cy="1169551"/>
          </a:xfrm>
          <a:prstGeom prst="rect">
            <a:avLst/>
          </a:prstGeom>
          <a:noFill/>
        </p:spPr>
        <p:txBody>
          <a:bodyPr wrap="square">
            <a:spAutoFit/>
          </a:bodyPr>
          <a:lstStyle/>
          <a:p>
            <a:pPr marL="171450" indent="-1714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女性が多い団体を通じて推薦していただく</a:t>
            </a:r>
            <a:endParaRPr lang="en-US" altLang="ja-JP" sz="1200" dirty="0">
              <a:latin typeface="游ゴシック" panose="020B0400000000000000" pitchFamily="50" charset="-128"/>
              <a:ea typeface="游ゴシック" panose="020B0400000000000000" pitchFamily="50" charset="-128"/>
            </a:endParaRPr>
          </a:p>
          <a:p>
            <a:endParaRPr lang="en-US" altLang="ja-JP" sz="1100" dirty="0">
              <a:latin typeface="游ゴシック" panose="020B0400000000000000" pitchFamily="50" charset="-128"/>
              <a:ea typeface="游ゴシック" panose="020B0400000000000000" pitchFamily="50" charset="-128"/>
            </a:endParaRPr>
          </a:p>
          <a:p>
            <a:pPr marL="171450" indent="-1714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ワークショップ等の場を設け、その参加者に応募を働きかける</a:t>
            </a:r>
            <a:endParaRPr lang="en-US" altLang="ja-JP" sz="1200" dirty="0">
              <a:latin typeface="游ゴシック" panose="020B0400000000000000" pitchFamily="50" charset="-128"/>
              <a:ea typeface="游ゴシック" panose="020B0400000000000000" pitchFamily="50" charset="-128"/>
            </a:endParaRPr>
          </a:p>
          <a:p>
            <a:endParaRPr lang="en-US" altLang="ja-JP" sz="1100"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8F218495-E42B-A971-8826-35A4E870E6E5}"/>
              </a:ext>
            </a:extLst>
          </p:cNvPr>
          <p:cNvSpPr txBox="1"/>
          <p:nvPr/>
        </p:nvSpPr>
        <p:spPr>
          <a:xfrm>
            <a:off x="5525459" y="3395486"/>
            <a:ext cx="3060391" cy="769441"/>
          </a:xfrm>
          <a:prstGeom prst="rect">
            <a:avLst/>
          </a:prstGeom>
          <a:noFill/>
        </p:spPr>
        <p:txBody>
          <a:bodyPr wrap="square">
            <a:spAutoFit/>
          </a:bodyPr>
          <a:lstStyle/>
          <a:p>
            <a:pPr marL="171450" indent="-171450">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各課からの審議会委員の就任依頼を受けて役員全員で話し合い、性別や知見、地域性に応じた選任を実施している。（明石市連合まちづくり協議会）</a:t>
            </a:r>
          </a:p>
        </p:txBody>
      </p:sp>
      <p:sp>
        <p:nvSpPr>
          <p:cNvPr id="10" name="テキスト ボックス 9">
            <a:extLst>
              <a:ext uri="{FF2B5EF4-FFF2-40B4-BE49-F238E27FC236}">
                <a16:creationId xmlns:a16="http://schemas.microsoft.com/office/drawing/2014/main" id="{E5A48F82-C82F-2DF8-E8F4-F43DAC58C95E}"/>
              </a:ext>
            </a:extLst>
          </p:cNvPr>
          <p:cNvSpPr txBox="1"/>
          <p:nvPr/>
        </p:nvSpPr>
        <p:spPr>
          <a:xfrm>
            <a:off x="290273" y="3926171"/>
            <a:ext cx="2261788" cy="307777"/>
          </a:xfrm>
          <a:prstGeom prst="rect">
            <a:avLst/>
          </a:prstGeom>
          <a:noFill/>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rPr>
              <a:t>積極的登用</a:t>
            </a:r>
          </a:p>
        </p:txBody>
      </p:sp>
      <p:sp>
        <p:nvSpPr>
          <p:cNvPr id="16" name="正方形/長方形 15">
            <a:extLst>
              <a:ext uri="{FF2B5EF4-FFF2-40B4-BE49-F238E27FC236}">
                <a16:creationId xmlns:a16="http://schemas.microsoft.com/office/drawing/2014/main" id="{08F90C7C-3A6F-9715-2998-9A370B6FD2E9}"/>
              </a:ext>
            </a:extLst>
          </p:cNvPr>
          <p:cNvSpPr/>
          <p:nvPr/>
        </p:nvSpPr>
        <p:spPr>
          <a:xfrm>
            <a:off x="1056983" y="3352549"/>
            <a:ext cx="1414856" cy="584775"/>
          </a:xfrm>
          <a:prstGeom prst="rect">
            <a:avLst/>
          </a:prstGeom>
          <a:noFill/>
        </p:spPr>
        <p:txBody>
          <a:bodyPr wrap="square">
            <a:spAutoFit/>
          </a:bodyPr>
          <a:lstStyle/>
          <a:p>
            <a:r>
              <a:rPr lang="en-US" altLang="ja-JP" sz="3200" dirty="0">
                <a:latin typeface="Broadway" panose="04040905080B02020502" pitchFamily="82" charset="0"/>
                <a:ea typeface="メイリオ" panose="020B0604030504040204" pitchFamily="50" charset="-128"/>
              </a:rPr>
              <a:t>02</a:t>
            </a:r>
          </a:p>
        </p:txBody>
      </p:sp>
      <p:pic>
        <p:nvPicPr>
          <p:cNvPr id="17" name="図 16">
            <a:extLst>
              <a:ext uri="{FF2B5EF4-FFF2-40B4-BE49-F238E27FC236}">
                <a16:creationId xmlns:a16="http://schemas.microsoft.com/office/drawing/2014/main" id="{F0D8E9C0-3753-60EB-9FE6-D460DCD8C07C}"/>
              </a:ext>
            </a:extLst>
          </p:cNvPr>
          <p:cNvPicPr>
            <a:picLocks noChangeAspect="1"/>
          </p:cNvPicPr>
          <p:nvPr/>
        </p:nvPicPr>
        <p:blipFill rotWithShape="1">
          <a:blip r:embed="rId2"/>
          <a:srcRect t="36265" b="36726"/>
          <a:stretch/>
        </p:blipFill>
        <p:spPr>
          <a:xfrm>
            <a:off x="644941" y="5641013"/>
            <a:ext cx="1524132" cy="440675"/>
          </a:xfrm>
          <a:prstGeom prst="rect">
            <a:avLst/>
          </a:prstGeom>
        </p:spPr>
      </p:pic>
      <p:sp>
        <p:nvSpPr>
          <p:cNvPr id="19" name="テキスト ボックス 18">
            <a:extLst>
              <a:ext uri="{FF2B5EF4-FFF2-40B4-BE49-F238E27FC236}">
                <a16:creationId xmlns:a16="http://schemas.microsoft.com/office/drawing/2014/main" id="{053EEF69-1410-89BE-07EB-C387C8FD61B0}"/>
              </a:ext>
            </a:extLst>
          </p:cNvPr>
          <p:cNvSpPr txBox="1"/>
          <p:nvPr/>
        </p:nvSpPr>
        <p:spPr>
          <a:xfrm>
            <a:off x="2448147" y="5296997"/>
            <a:ext cx="2825587" cy="1015663"/>
          </a:xfrm>
          <a:prstGeom prst="rect">
            <a:avLst/>
          </a:prstGeom>
          <a:noFill/>
        </p:spPr>
        <p:txBody>
          <a:bodyPr wrap="square">
            <a:spAutoFit/>
          </a:bodyPr>
          <a:lstStyle/>
          <a:p>
            <a:r>
              <a:rPr lang="ja-JP" altLang="en-US" sz="1200" dirty="0">
                <a:latin typeface="游ゴシック" panose="020B0400000000000000" pitchFamily="50" charset="-128"/>
                <a:ea typeface="游ゴシック" panose="020B0400000000000000" pitchFamily="50" charset="-128"/>
              </a:rPr>
              <a:t>・ 難しい分野をテーマにする場は、   </a:t>
            </a:r>
            <a:endParaRPr lang="en-US" altLang="ja-JP" sz="1200" dirty="0">
              <a:latin typeface="游ゴシック" panose="020B0400000000000000" pitchFamily="50" charset="-128"/>
              <a:ea typeface="游ゴシック" panose="020B0400000000000000" pitchFamily="50" charset="-128"/>
            </a:endParaRPr>
          </a:p>
          <a:p>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個別に学習機会を設ける</a:t>
            </a:r>
            <a:endParaRPr lang="en-US" altLang="ja-JP" sz="1200" dirty="0">
              <a:latin typeface="游ゴシック" panose="020B0400000000000000" pitchFamily="50" charset="-128"/>
              <a:ea typeface="游ゴシック" panose="020B0400000000000000" pitchFamily="50" charset="-128"/>
            </a:endParaRPr>
          </a:p>
          <a:p>
            <a:endParaRPr lang="en-US" altLang="ja-JP" sz="11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・専門用語や業界用語を使用する際は、</a:t>
            </a:r>
            <a:endParaRPr lang="en-US" altLang="ja-JP" sz="1200" dirty="0">
              <a:latin typeface="游ゴシック" panose="020B0400000000000000" pitchFamily="50" charset="-128"/>
              <a:ea typeface="游ゴシック" panose="020B0400000000000000" pitchFamily="50" charset="-128"/>
            </a:endParaRPr>
          </a:p>
          <a:p>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しっかり説明する</a:t>
            </a:r>
          </a:p>
        </p:txBody>
      </p:sp>
      <p:sp>
        <p:nvSpPr>
          <p:cNvPr id="22" name="テキスト ボックス 21">
            <a:extLst>
              <a:ext uri="{FF2B5EF4-FFF2-40B4-BE49-F238E27FC236}">
                <a16:creationId xmlns:a16="http://schemas.microsoft.com/office/drawing/2014/main" id="{A7E6FDEA-22D3-E1B6-2E71-B01AA2C21FFF}"/>
              </a:ext>
            </a:extLst>
          </p:cNvPr>
          <p:cNvSpPr txBox="1"/>
          <p:nvPr/>
        </p:nvSpPr>
        <p:spPr>
          <a:xfrm>
            <a:off x="258184" y="5725393"/>
            <a:ext cx="2261788" cy="307777"/>
          </a:xfrm>
          <a:prstGeom prst="rect">
            <a:avLst/>
          </a:prstGeom>
          <a:noFill/>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rPr>
              <a:t>人材育成</a:t>
            </a:r>
          </a:p>
        </p:txBody>
      </p:sp>
      <p:sp>
        <p:nvSpPr>
          <p:cNvPr id="23" name="正方形/長方形 22">
            <a:extLst>
              <a:ext uri="{FF2B5EF4-FFF2-40B4-BE49-F238E27FC236}">
                <a16:creationId xmlns:a16="http://schemas.microsoft.com/office/drawing/2014/main" id="{4BAA37A9-EC40-09BB-6F90-C3F2BD77A93D}"/>
              </a:ext>
            </a:extLst>
          </p:cNvPr>
          <p:cNvSpPr/>
          <p:nvPr/>
        </p:nvSpPr>
        <p:spPr>
          <a:xfrm>
            <a:off x="1074622" y="5145235"/>
            <a:ext cx="1414856" cy="584775"/>
          </a:xfrm>
          <a:prstGeom prst="rect">
            <a:avLst/>
          </a:prstGeom>
          <a:noFill/>
        </p:spPr>
        <p:txBody>
          <a:bodyPr wrap="square">
            <a:spAutoFit/>
          </a:bodyPr>
          <a:lstStyle/>
          <a:p>
            <a:r>
              <a:rPr lang="en-US" altLang="ja-JP" sz="3200" dirty="0">
                <a:latin typeface="Broadway" panose="04040905080B02020502" pitchFamily="82" charset="0"/>
                <a:ea typeface="メイリオ" panose="020B0604030504040204" pitchFamily="50" charset="-128"/>
              </a:rPr>
              <a:t>03</a:t>
            </a:r>
          </a:p>
        </p:txBody>
      </p:sp>
      <p:sp>
        <p:nvSpPr>
          <p:cNvPr id="24" name="テキスト ボックス 23">
            <a:extLst>
              <a:ext uri="{FF2B5EF4-FFF2-40B4-BE49-F238E27FC236}">
                <a16:creationId xmlns:a16="http://schemas.microsoft.com/office/drawing/2014/main" id="{F4507991-4E07-1984-4A54-E40DF74588CF}"/>
              </a:ext>
            </a:extLst>
          </p:cNvPr>
          <p:cNvSpPr txBox="1"/>
          <p:nvPr/>
        </p:nvSpPr>
        <p:spPr>
          <a:xfrm>
            <a:off x="5525459" y="5253027"/>
            <a:ext cx="2907957" cy="769441"/>
          </a:xfrm>
          <a:prstGeom prst="rect">
            <a:avLst/>
          </a:prstGeom>
          <a:noFill/>
        </p:spPr>
        <p:txBody>
          <a:bodyPr wrap="square">
            <a:spAutoFit/>
          </a:bodyPr>
          <a:lstStyle/>
          <a:p>
            <a:pPr marL="171450" indent="-171450">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会議の前に、希望する公募市民向けに、勉強会を実施。議論への参加ができるようにサポートした。（財政及び公共施設のあり方に関する検討会）</a:t>
            </a:r>
          </a:p>
        </p:txBody>
      </p:sp>
      <p:sp>
        <p:nvSpPr>
          <p:cNvPr id="27" name="テキスト ボックス 26">
            <a:extLst>
              <a:ext uri="{FF2B5EF4-FFF2-40B4-BE49-F238E27FC236}">
                <a16:creationId xmlns:a16="http://schemas.microsoft.com/office/drawing/2014/main" id="{7A30663D-DEC0-4E18-ABA1-9ED32AACD7E5}"/>
              </a:ext>
            </a:extLst>
          </p:cNvPr>
          <p:cNvSpPr txBox="1"/>
          <p:nvPr/>
        </p:nvSpPr>
        <p:spPr>
          <a:xfrm>
            <a:off x="5530500" y="2198517"/>
            <a:ext cx="3237613" cy="769441"/>
          </a:xfrm>
          <a:prstGeom prst="rect">
            <a:avLst/>
          </a:prstGeom>
          <a:noFill/>
        </p:spPr>
        <p:txBody>
          <a:bodyPr wrap="square">
            <a:spAutoFit/>
          </a:bodyPr>
          <a:lstStyle/>
          <a:p>
            <a:pPr marL="171450" indent="-171450">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審議会を土日開催とし、公募委員を募集したことで、民間企業に勤めている人からの応募が多数あった。（財政及び公共施設のあり方に関する検討会）</a:t>
            </a:r>
            <a:endParaRPr lang="en-US" altLang="ja-JP" sz="1100" dirty="0">
              <a:latin typeface="游ゴシック" panose="020B0400000000000000" pitchFamily="50" charset="-128"/>
              <a:ea typeface="游ゴシック" panose="020B0400000000000000" pitchFamily="50" charset="-128"/>
            </a:endParaRPr>
          </a:p>
        </p:txBody>
      </p:sp>
      <p:cxnSp>
        <p:nvCxnSpPr>
          <p:cNvPr id="6" name="直線コネクタ 5"/>
          <p:cNvCxnSpPr/>
          <p:nvPr/>
        </p:nvCxnSpPr>
        <p:spPr>
          <a:xfrm>
            <a:off x="589106" y="3064226"/>
            <a:ext cx="8297764"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606691" y="4994767"/>
            <a:ext cx="818852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9D42DACE-E7E8-4EEE-A87D-0AC417957A97}"/>
              </a:ext>
            </a:extLst>
          </p:cNvPr>
          <p:cNvSpPr txBox="1"/>
          <p:nvPr/>
        </p:nvSpPr>
        <p:spPr>
          <a:xfrm>
            <a:off x="2333105" y="1095645"/>
            <a:ext cx="2992798" cy="369332"/>
          </a:xfrm>
          <a:prstGeom prst="rect">
            <a:avLst/>
          </a:prstGeom>
          <a:noFill/>
        </p:spPr>
        <p:txBody>
          <a:bodyPr wrap="square">
            <a:spAutoFit/>
          </a:bodyPr>
          <a:lstStyle/>
          <a:p>
            <a:pPr algn="ctr">
              <a:lnSpc>
                <a:spcPct val="150000"/>
              </a:lnSpc>
            </a:pP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対応方法</a:t>
            </a:r>
            <a:r>
              <a:rPr lang="en-US" altLang="ja-JP" sz="1200" b="1" dirty="0">
                <a:latin typeface="メイリオ" panose="020B0604030504040204" pitchFamily="50" charset="-128"/>
                <a:ea typeface="メイリオ" panose="020B0604030504040204" pitchFamily="50" charset="-128"/>
              </a:rPr>
              <a:t>】</a:t>
            </a:r>
          </a:p>
        </p:txBody>
      </p:sp>
      <p:cxnSp>
        <p:nvCxnSpPr>
          <p:cNvPr id="15" name="直線コネクタ 14"/>
          <p:cNvCxnSpPr/>
          <p:nvPr/>
        </p:nvCxnSpPr>
        <p:spPr>
          <a:xfrm>
            <a:off x="2357467" y="1023173"/>
            <a:ext cx="0" cy="55924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5399596" y="1023173"/>
            <a:ext cx="0" cy="555266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44941" y="1458838"/>
            <a:ext cx="822061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8F218495-E42B-A971-8826-35A4E870E6E5}"/>
              </a:ext>
            </a:extLst>
          </p:cNvPr>
          <p:cNvSpPr txBox="1"/>
          <p:nvPr/>
        </p:nvSpPr>
        <p:spPr>
          <a:xfrm>
            <a:off x="5525459" y="4195758"/>
            <a:ext cx="3060391" cy="430887"/>
          </a:xfrm>
          <a:prstGeom prst="rect">
            <a:avLst/>
          </a:prstGeom>
          <a:noFill/>
        </p:spPr>
        <p:txBody>
          <a:bodyPr wrap="square">
            <a:spAutoFit/>
          </a:bodyPr>
          <a:lstStyle/>
          <a:p>
            <a:pPr marL="171450" indent="-171450">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包括連携協定を結んだ大学等に募集の周知を働きかけた。（産官学共創課）</a:t>
            </a:r>
          </a:p>
        </p:txBody>
      </p:sp>
      <p:pic>
        <p:nvPicPr>
          <p:cNvPr id="42" name="Picture 7" descr="E:\GUM11\イラスト\01_ポーズ\GUM11_CL01184.jpg">
            <a:extLst>
              <a:ext uri="{FF2B5EF4-FFF2-40B4-BE49-F238E27FC236}">
                <a16:creationId xmlns:a16="http://schemas.microsoft.com/office/drawing/2014/main" id="{6C0BD7A7-CB87-47CF-BF19-FD03792AF9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729444" y="5864791"/>
            <a:ext cx="703972" cy="75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31">
            <a:extLst>
              <a:ext uri="{FF2B5EF4-FFF2-40B4-BE49-F238E27FC236}">
                <a16:creationId xmlns:a16="http://schemas.microsoft.com/office/drawing/2014/main" id="{2521B910-33E8-4C07-8D70-53B8CDA180C0}"/>
              </a:ext>
            </a:extLst>
          </p:cNvPr>
          <p:cNvSpPr txBox="1"/>
          <p:nvPr/>
        </p:nvSpPr>
        <p:spPr>
          <a:xfrm>
            <a:off x="576114" y="627821"/>
            <a:ext cx="8236192" cy="261610"/>
          </a:xfrm>
          <a:prstGeom prst="rect">
            <a:avLst/>
          </a:prstGeom>
          <a:noFill/>
        </p:spPr>
        <p:txBody>
          <a:bodyPr wrap="square">
            <a:spAutoFit/>
          </a:bodyPr>
          <a:lstStyle/>
          <a:p>
            <a:r>
              <a:rPr lang="ja-JP" altLang="en-US" sz="1100" dirty="0">
                <a:latin typeface="游ゴシック" panose="020B0400000000000000" pitchFamily="50" charset="-128"/>
                <a:ea typeface="游ゴシック" panose="020B0400000000000000" pitchFamily="50" charset="-128"/>
              </a:rPr>
              <a:t>これまで参画する機会が少なかった、女性や学生等が参画しやすいよう、審議会運営を工夫しましょう。</a:t>
            </a:r>
          </a:p>
        </p:txBody>
      </p:sp>
      <p:sp>
        <p:nvSpPr>
          <p:cNvPr id="4" name="スライド番号プレースホルダー 3">
            <a:extLst>
              <a:ext uri="{FF2B5EF4-FFF2-40B4-BE49-F238E27FC236}">
                <a16:creationId xmlns:a16="http://schemas.microsoft.com/office/drawing/2014/main" id="{D03A9D5C-5876-45F7-8397-97CB94961159}"/>
              </a:ext>
            </a:extLst>
          </p:cNvPr>
          <p:cNvSpPr>
            <a:spLocks noGrp="1"/>
          </p:cNvSpPr>
          <p:nvPr>
            <p:ph type="sldNum" sz="quarter" idx="12"/>
          </p:nvPr>
        </p:nvSpPr>
        <p:spPr>
          <a:xfrm>
            <a:off x="6964312" y="6368033"/>
            <a:ext cx="2057400" cy="365125"/>
          </a:xfrm>
        </p:spPr>
        <p:txBody>
          <a:bodyPr/>
          <a:lstStyle/>
          <a:p>
            <a:fld id="{388691C2-7742-41D7-A4DD-CCBBEB2D0754}" type="slidenum">
              <a:rPr kumimoji="1" lang="ja-JP" altLang="en-US" smtClean="0"/>
              <a:t>6</a:t>
            </a:fld>
            <a:endParaRPr kumimoji="1" lang="ja-JP" altLang="en-US"/>
          </a:p>
        </p:txBody>
      </p:sp>
    </p:spTree>
    <p:extLst>
      <p:ext uri="{BB962C8B-B14F-4D97-AF65-F5344CB8AC3E}">
        <p14:creationId xmlns:p14="http://schemas.microsoft.com/office/powerpoint/2010/main" val="225747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408B72B-1645-4F62-BE16-326A2E06AC17}"/>
              </a:ext>
            </a:extLst>
          </p:cNvPr>
          <p:cNvSpPr/>
          <p:nvPr/>
        </p:nvSpPr>
        <p:spPr>
          <a:xfrm>
            <a:off x="2199949" y="4779266"/>
            <a:ext cx="4875381" cy="158389"/>
          </a:xfrm>
          <a:prstGeom prst="rect">
            <a:avLst/>
          </a:prstGeom>
          <a:solidFill>
            <a:srgbClr val="FFFF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49427FBA-EFB0-4ACB-969C-E3E65CB0DB49}"/>
              </a:ext>
            </a:extLst>
          </p:cNvPr>
          <p:cNvSpPr/>
          <p:nvPr/>
        </p:nvSpPr>
        <p:spPr>
          <a:xfrm>
            <a:off x="6076597" y="1380305"/>
            <a:ext cx="2950248" cy="2767528"/>
          </a:xfrm>
          <a:prstGeom prst="rect">
            <a:avLst/>
          </a:prstGeom>
          <a:solidFill>
            <a:srgbClr val="D3E3F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91990E43-BD43-44D6-AFC2-43E803BADD05}"/>
              </a:ext>
            </a:extLst>
          </p:cNvPr>
          <p:cNvSpPr/>
          <p:nvPr/>
        </p:nvSpPr>
        <p:spPr>
          <a:xfrm>
            <a:off x="160820" y="1403616"/>
            <a:ext cx="2950248" cy="2767528"/>
          </a:xfrm>
          <a:prstGeom prst="rect">
            <a:avLst/>
          </a:prstGeom>
          <a:solidFill>
            <a:srgbClr val="D3E3F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正方形/長方形 57"/>
          <p:cNvSpPr/>
          <p:nvPr/>
        </p:nvSpPr>
        <p:spPr>
          <a:xfrm>
            <a:off x="0" y="0"/>
            <a:ext cx="9144000" cy="4406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FBC2887-708F-4C83-B564-45721640A89C}"/>
              </a:ext>
            </a:extLst>
          </p:cNvPr>
          <p:cNvSpPr txBox="1"/>
          <p:nvPr/>
        </p:nvSpPr>
        <p:spPr>
          <a:xfrm>
            <a:off x="224757" y="552326"/>
            <a:ext cx="6521898" cy="50238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100" dirty="0">
                <a:latin typeface="+mn-ea"/>
              </a:rPr>
              <a:t>新たに審議会委員を公募するにあたり、募集チラシを作製し、広報あかし・市ＨＰ・</a:t>
            </a:r>
            <a:r>
              <a:rPr kumimoji="1" lang="en-US" altLang="ja-JP" sz="1100" dirty="0">
                <a:latin typeface="+mn-ea"/>
              </a:rPr>
              <a:t>SNS</a:t>
            </a:r>
            <a:r>
              <a:rPr kumimoji="1" lang="ja-JP" altLang="en-US" sz="1100" dirty="0">
                <a:latin typeface="+mn-ea"/>
              </a:rPr>
              <a:t>を活用して周知するとともに、下記団体にも、積極的に情報提供をしました。</a:t>
            </a:r>
            <a:endParaRPr kumimoji="1" lang="en-US" altLang="ja-JP" sz="1100" dirty="0">
              <a:latin typeface="+mn-ea"/>
            </a:endParaRPr>
          </a:p>
        </p:txBody>
      </p:sp>
      <p:sp>
        <p:nvSpPr>
          <p:cNvPr id="16" name="テキスト ボックス 15">
            <a:extLst>
              <a:ext uri="{FF2B5EF4-FFF2-40B4-BE49-F238E27FC236}">
                <a16:creationId xmlns:a16="http://schemas.microsoft.com/office/drawing/2014/main" id="{C84D27E9-A149-4669-9D59-023767A44AAB}"/>
              </a:ext>
            </a:extLst>
          </p:cNvPr>
          <p:cNvSpPr txBox="1"/>
          <p:nvPr/>
        </p:nvSpPr>
        <p:spPr>
          <a:xfrm>
            <a:off x="6242058" y="2029545"/>
            <a:ext cx="2834793" cy="600164"/>
          </a:xfrm>
          <a:prstGeom prst="rect">
            <a:avLst/>
          </a:prstGeom>
          <a:noFill/>
        </p:spPr>
        <p:txBody>
          <a:bodyPr wrap="square" rtlCol="0">
            <a:spAutoFit/>
          </a:bodyPr>
          <a:lstStyle/>
          <a:p>
            <a:pPr marL="171450" marR="0" lvl="0" indent="-171450" algn="l" defTabSz="914400" rtl="0" eaLnBrk="1" fontAlgn="auto" latinLnBrk="0" hangingPunct="1">
              <a:spcBef>
                <a:spcPts val="0"/>
              </a:spcBef>
              <a:spcAft>
                <a:spcPts val="0"/>
              </a:spcAft>
              <a:buClrTx/>
              <a:buSzTx/>
              <a:buFont typeface="Wingdings" panose="05000000000000000000" pitchFamily="2" charset="2"/>
              <a:buChar char="l"/>
              <a:tabLst/>
              <a:defRPr/>
            </a:pPr>
            <a:r>
              <a:rPr kumimoji="1" lang="ja-JP" altLang="en-US" sz="1100" dirty="0">
                <a:latin typeface="+mn-ea"/>
              </a:rPr>
              <a:t>ＳＤＧｓパートナーズへ募集チラシをメール</a:t>
            </a:r>
            <a:endParaRPr kumimoji="1" lang="en-US" altLang="ja-JP" sz="1100" dirty="0">
              <a:latin typeface="+mn-ea"/>
            </a:endParaRPr>
          </a:p>
          <a:p>
            <a:pPr marR="0" lvl="0" algn="l" defTabSz="914400" rtl="0" eaLnBrk="1" fontAlgn="auto" latinLnBrk="0" hangingPunct="1">
              <a:spcBef>
                <a:spcPts val="0"/>
              </a:spcBef>
              <a:spcAft>
                <a:spcPts val="0"/>
              </a:spcAft>
              <a:buClrTx/>
              <a:buSzTx/>
              <a:tabLst/>
              <a:defRPr/>
            </a:pPr>
            <a:r>
              <a:rPr kumimoji="1" lang="ja-JP" altLang="en-US" sz="1100" dirty="0">
                <a:latin typeface="+mn-ea"/>
              </a:rPr>
              <a:t>　</a:t>
            </a:r>
            <a:endParaRPr kumimoji="1" lang="en-US" altLang="ja-JP" sz="1100" dirty="0">
              <a:latin typeface="+mn-ea"/>
            </a:endParaRPr>
          </a:p>
        </p:txBody>
      </p:sp>
      <p:sp>
        <p:nvSpPr>
          <p:cNvPr id="19" name="テキスト ボックス 18">
            <a:extLst>
              <a:ext uri="{FF2B5EF4-FFF2-40B4-BE49-F238E27FC236}">
                <a16:creationId xmlns:a16="http://schemas.microsoft.com/office/drawing/2014/main" id="{40CEAFB3-3FC9-4126-8C07-77728E5267AC}"/>
              </a:ext>
            </a:extLst>
          </p:cNvPr>
          <p:cNvSpPr txBox="1"/>
          <p:nvPr/>
        </p:nvSpPr>
        <p:spPr>
          <a:xfrm>
            <a:off x="6226161" y="2537744"/>
            <a:ext cx="2834793" cy="430887"/>
          </a:xfrm>
          <a:prstGeom prst="rect">
            <a:avLst/>
          </a:prstGeom>
          <a:noFill/>
        </p:spPr>
        <p:txBody>
          <a:bodyPr wrap="square" rtlCol="0">
            <a:spAutoFit/>
          </a:bodyPr>
          <a:lstStyle/>
          <a:p>
            <a:pPr marL="171450" marR="0" lvl="0" indent="-171450" algn="l" defTabSz="914400" rtl="0" eaLnBrk="1" fontAlgn="auto" latinLnBrk="0" hangingPunct="1">
              <a:spcBef>
                <a:spcPts val="0"/>
              </a:spcBef>
              <a:spcAft>
                <a:spcPts val="0"/>
              </a:spcAft>
              <a:buClrTx/>
              <a:buSzTx/>
              <a:buFont typeface="Wingdings" panose="05000000000000000000" pitchFamily="2" charset="2"/>
              <a:buChar char="l"/>
              <a:tabLst/>
              <a:defRPr/>
            </a:pPr>
            <a:r>
              <a:rPr kumimoji="1" lang="ja-JP" altLang="en-US" sz="1100" dirty="0">
                <a:latin typeface="+mn-ea"/>
              </a:rPr>
              <a:t>兵庫大学、神戸学院大学等の近隣大学へ募集チラシの設置依頼</a:t>
            </a:r>
            <a:endParaRPr kumimoji="1" lang="en-US" altLang="ja-JP" sz="1100" dirty="0">
              <a:latin typeface="+mn-ea"/>
            </a:endParaRPr>
          </a:p>
        </p:txBody>
      </p:sp>
      <p:sp>
        <p:nvSpPr>
          <p:cNvPr id="2" name="テキスト ボックス 1">
            <a:extLst>
              <a:ext uri="{FF2B5EF4-FFF2-40B4-BE49-F238E27FC236}">
                <a16:creationId xmlns:a16="http://schemas.microsoft.com/office/drawing/2014/main" id="{FD3D5D53-CEE8-4950-3D29-37F1474B5531}"/>
              </a:ext>
            </a:extLst>
          </p:cNvPr>
          <p:cNvSpPr txBox="1"/>
          <p:nvPr/>
        </p:nvSpPr>
        <p:spPr>
          <a:xfrm>
            <a:off x="6242058" y="3147861"/>
            <a:ext cx="2592015" cy="769441"/>
          </a:xfrm>
          <a:prstGeom prst="rect">
            <a:avLst/>
          </a:prstGeom>
          <a:noFill/>
        </p:spPr>
        <p:txBody>
          <a:bodyPr wrap="square" rtlCol="0">
            <a:spAutoFit/>
          </a:bodyPr>
          <a:lstStyle/>
          <a:p>
            <a:pPr marL="171450" marR="0" lvl="0" indent="-171450" algn="l" defTabSz="914400" rtl="0" eaLnBrk="1" fontAlgn="auto" latinLnBrk="0" hangingPunct="1">
              <a:spcBef>
                <a:spcPts val="0"/>
              </a:spcBef>
              <a:spcAft>
                <a:spcPts val="0"/>
              </a:spcAft>
              <a:buClrTx/>
              <a:buSzTx/>
              <a:buFont typeface="Wingdings" panose="05000000000000000000" pitchFamily="2" charset="2"/>
              <a:buChar char="l"/>
              <a:tabLst/>
              <a:defRPr/>
            </a:pPr>
            <a:r>
              <a:rPr kumimoji="1" lang="ja-JP" altLang="en-US" sz="1100" dirty="0">
                <a:latin typeface="+mn-ea"/>
              </a:rPr>
              <a:t>市民センター等に加えて、小学校区・中学校コミセン等の市民により近い窓口に募集チラシを設置</a:t>
            </a:r>
            <a:endParaRPr kumimoji="1" lang="en-US" altLang="ja-JP" sz="1100" dirty="0">
              <a:latin typeface="+mn-ea"/>
            </a:endParaRPr>
          </a:p>
          <a:p>
            <a:pPr marR="0" lvl="0" algn="l" defTabSz="914400" rtl="0" eaLnBrk="1" fontAlgn="auto" latinLnBrk="0" hangingPunct="1">
              <a:spcBef>
                <a:spcPts val="0"/>
              </a:spcBef>
              <a:spcAft>
                <a:spcPts val="0"/>
              </a:spcAft>
              <a:buClrTx/>
              <a:buSzTx/>
              <a:tabLst/>
              <a:defRPr/>
            </a:pPr>
            <a:r>
              <a:rPr kumimoji="1" lang="ja-JP" altLang="en-US" sz="1100" dirty="0">
                <a:latin typeface="+mn-ea"/>
              </a:rPr>
              <a:t>　</a:t>
            </a:r>
            <a:endParaRPr kumimoji="1" lang="en-US" altLang="ja-JP" sz="1100" dirty="0">
              <a:latin typeface="+mn-ea"/>
            </a:endParaRPr>
          </a:p>
        </p:txBody>
      </p:sp>
      <p:sp>
        <p:nvSpPr>
          <p:cNvPr id="25" name="テキスト ボックス 24">
            <a:extLst>
              <a:ext uri="{FF2B5EF4-FFF2-40B4-BE49-F238E27FC236}">
                <a16:creationId xmlns:a16="http://schemas.microsoft.com/office/drawing/2014/main" id="{FD3D5D53-CEE8-4950-3D29-37F1474B5531}"/>
              </a:ext>
            </a:extLst>
          </p:cNvPr>
          <p:cNvSpPr txBox="1"/>
          <p:nvPr/>
        </p:nvSpPr>
        <p:spPr>
          <a:xfrm>
            <a:off x="428957" y="1929921"/>
            <a:ext cx="2349099" cy="430887"/>
          </a:xfrm>
          <a:prstGeom prst="rect">
            <a:avLst/>
          </a:prstGeom>
          <a:noFill/>
        </p:spPr>
        <p:txBody>
          <a:bodyPr wrap="square" rtlCol="0">
            <a:spAutoFit/>
          </a:bodyPr>
          <a:lstStyle/>
          <a:p>
            <a:pPr marL="171450" marR="0" lvl="0" indent="-171450" algn="l" defTabSz="914400" rtl="0" eaLnBrk="1" fontAlgn="auto" latinLnBrk="0" hangingPunct="1">
              <a:spcBef>
                <a:spcPts val="0"/>
              </a:spcBef>
              <a:spcAft>
                <a:spcPts val="0"/>
              </a:spcAft>
              <a:buClrTx/>
              <a:buSzTx/>
              <a:buFont typeface="Wingdings" panose="05000000000000000000" pitchFamily="2" charset="2"/>
              <a:buChar char="l"/>
              <a:tabLst/>
              <a:defRPr/>
            </a:pPr>
            <a:r>
              <a:rPr kumimoji="1" lang="ja-JP" altLang="en-US" sz="1100" dirty="0">
                <a:latin typeface="+mn-ea"/>
              </a:rPr>
              <a:t>手に取ってもらえるように、</a:t>
            </a:r>
            <a:endParaRPr kumimoji="1" lang="en-US" altLang="ja-JP" sz="1100" dirty="0">
              <a:latin typeface="+mn-ea"/>
            </a:endParaRPr>
          </a:p>
          <a:p>
            <a:pPr marR="0" lvl="0" algn="l" defTabSz="914400" rtl="0" eaLnBrk="1" fontAlgn="auto" latinLnBrk="0" hangingPunct="1">
              <a:spcBef>
                <a:spcPts val="0"/>
              </a:spcBef>
              <a:spcAft>
                <a:spcPts val="0"/>
              </a:spcAft>
              <a:buClrTx/>
              <a:buSzTx/>
              <a:tabLst/>
              <a:defRPr/>
            </a:pPr>
            <a:r>
              <a:rPr kumimoji="1" lang="ja-JP" altLang="en-US" sz="1100" dirty="0">
                <a:latin typeface="+mn-ea"/>
              </a:rPr>
              <a:t>　柔らかい雰囲気のチラシを作成</a:t>
            </a:r>
            <a:endParaRPr kumimoji="1" lang="en-US" altLang="ja-JP" sz="1100" dirty="0">
              <a:latin typeface="+mn-ea"/>
            </a:endParaRPr>
          </a:p>
        </p:txBody>
      </p:sp>
      <p:sp>
        <p:nvSpPr>
          <p:cNvPr id="26" name="テキスト ボックス 25">
            <a:extLst>
              <a:ext uri="{FF2B5EF4-FFF2-40B4-BE49-F238E27FC236}">
                <a16:creationId xmlns:a16="http://schemas.microsoft.com/office/drawing/2014/main" id="{FD3D5D53-CEE8-4950-3D29-37F1474B5531}"/>
              </a:ext>
            </a:extLst>
          </p:cNvPr>
          <p:cNvSpPr txBox="1"/>
          <p:nvPr/>
        </p:nvSpPr>
        <p:spPr>
          <a:xfrm>
            <a:off x="391060" y="2890604"/>
            <a:ext cx="5120440" cy="261610"/>
          </a:xfrm>
          <a:prstGeom prst="rect">
            <a:avLst/>
          </a:prstGeom>
          <a:noFill/>
        </p:spPr>
        <p:txBody>
          <a:bodyPr wrap="square" rtlCol="0">
            <a:spAutoFit/>
          </a:bodyPr>
          <a:lstStyle/>
          <a:p>
            <a:pPr marL="171450" marR="0" lvl="0" indent="-171450" algn="l" defTabSz="914400" rtl="0" eaLnBrk="1" fontAlgn="auto" latinLnBrk="0" hangingPunct="1">
              <a:spcBef>
                <a:spcPts val="0"/>
              </a:spcBef>
              <a:spcAft>
                <a:spcPts val="0"/>
              </a:spcAft>
              <a:buClrTx/>
              <a:buSzTx/>
              <a:buFont typeface="Wingdings" panose="05000000000000000000" pitchFamily="2" charset="2"/>
              <a:buChar char="l"/>
              <a:tabLst/>
              <a:defRPr/>
            </a:pPr>
            <a:r>
              <a:rPr kumimoji="1" lang="ja-JP" altLang="en-US" sz="1100" dirty="0">
                <a:latin typeface="+mn-ea"/>
              </a:rPr>
              <a:t>公募市民になる「メリット」を掲載</a:t>
            </a:r>
            <a:endParaRPr kumimoji="1" lang="en-US" altLang="ja-JP" sz="1100" dirty="0">
              <a:latin typeface="+mn-ea"/>
            </a:endParaRPr>
          </a:p>
        </p:txBody>
      </p:sp>
      <p:sp>
        <p:nvSpPr>
          <p:cNvPr id="27" name="テキスト ボックス 26">
            <a:extLst>
              <a:ext uri="{FF2B5EF4-FFF2-40B4-BE49-F238E27FC236}">
                <a16:creationId xmlns:a16="http://schemas.microsoft.com/office/drawing/2014/main" id="{FD3D5D53-CEE8-4950-3D29-37F1474B5531}"/>
              </a:ext>
            </a:extLst>
          </p:cNvPr>
          <p:cNvSpPr txBox="1"/>
          <p:nvPr/>
        </p:nvSpPr>
        <p:spPr>
          <a:xfrm>
            <a:off x="403045" y="3258381"/>
            <a:ext cx="5120440" cy="600164"/>
          </a:xfrm>
          <a:prstGeom prst="rect">
            <a:avLst/>
          </a:prstGeom>
          <a:noFill/>
        </p:spPr>
        <p:txBody>
          <a:bodyPr wrap="square" rtlCol="0">
            <a:spAutoFit/>
          </a:bodyPr>
          <a:lstStyle/>
          <a:p>
            <a:pPr marL="171450" marR="0" lvl="0" indent="-171450" algn="l" defTabSz="914400" rtl="0" eaLnBrk="1" fontAlgn="auto" latinLnBrk="0" hangingPunct="1">
              <a:spcBef>
                <a:spcPts val="0"/>
              </a:spcBef>
              <a:spcAft>
                <a:spcPts val="0"/>
              </a:spcAft>
              <a:buClrTx/>
              <a:buSzTx/>
              <a:buFont typeface="Wingdings" panose="05000000000000000000" pitchFamily="2" charset="2"/>
              <a:buChar char="l"/>
              <a:tabLst/>
              <a:defRPr/>
            </a:pPr>
            <a:r>
              <a:rPr kumimoji="1" lang="ja-JP" altLang="en-US" sz="1100" dirty="0">
                <a:latin typeface="+mn-ea"/>
              </a:rPr>
              <a:t>申込シートの入力項目数と</a:t>
            </a:r>
            <a:endParaRPr kumimoji="1" lang="en-US" altLang="ja-JP" sz="1100" dirty="0">
              <a:latin typeface="+mn-ea"/>
            </a:endParaRPr>
          </a:p>
          <a:p>
            <a:pPr marR="0" lvl="0" algn="l" defTabSz="914400" rtl="0" eaLnBrk="1" fontAlgn="auto" latinLnBrk="0" hangingPunct="1">
              <a:spcBef>
                <a:spcPts val="0"/>
              </a:spcBef>
              <a:spcAft>
                <a:spcPts val="0"/>
              </a:spcAft>
              <a:buClrTx/>
              <a:buSzTx/>
              <a:tabLst/>
              <a:defRPr/>
            </a:pPr>
            <a:r>
              <a:rPr kumimoji="1" lang="ja-JP" altLang="en-US" sz="1100" dirty="0">
                <a:latin typeface="+mn-ea"/>
              </a:rPr>
              <a:t>　入力文字数を最小限にして、</a:t>
            </a:r>
            <a:endParaRPr kumimoji="1" lang="en-US" altLang="ja-JP" sz="1100" dirty="0">
              <a:latin typeface="+mn-ea"/>
            </a:endParaRPr>
          </a:p>
          <a:p>
            <a:pPr marR="0" lvl="0" algn="l" defTabSz="914400" rtl="0" eaLnBrk="1" fontAlgn="auto" latinLnBrk="0" hangingPunct="1">
              <a:spcBef>
                <a:spcPts val="0"/>
              </a:spcBef>
              <a:spcAft>
                <a:spcPts val="0"/>
              </a:spcAft>
              <a:buClrTx/>
              <a:buSzTx/>
              <a:tabLst/>
              <a:defRPr/>
            </a:pPr>
            <a:r>
              <a:rPr kumimoji="1" lang="ja-JP" altLang="en-US" sz="1100" dirty="0">
                <a:latin typeface="+mn-ea"/>
              </a:rPr>
              <a:t>　負担を軽減</a:t>
            </a:r>
            <a:endParaRPr kumimoji="1" lang="en-US" altLang="ja-JP" sz="1100" dirty="0">
              <a:latin typeface="+mn-ea"/>
            </a:endParaRPr>
          </a:p>
        </p:txBody>
      </p:sp>
      <p:sp>
        <p:nvSpPr>
          <p:cNvPr id="29" name="テキスト ボックス 28">
            <a:extLst>
              <a:ext uri="{FF2B5EF4-FFF2-40B4-BE49-F238E27FC236}">
                <a16:creationId xmlns:a16="http://schemas.microsoft.com/office/drawing/2014/main" id="{CFBC2887-708F-4C83-B564-45721640A89C}"/>
              </a:ext>
            </a:extLst>
          </p:cNvPr>
          <p:cNvSpPr txBox="1"/>
          <p:nvPr/>
        </p:nvSpPr>
        <p:spPr>
          <a:xfrm>
            <a:off x="6910658" y="1530005"/>
            <a:ext cx="1239690" cy="323165"/>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200" b="1" dirty="0">
                <a:latin typeface="+mn-ea"/>
              </a:rPr>
              <a:t>周知の工夫</a:t>
            </a:r>
            <a:endParaRPr kumimoji="1" lang="en-US" altLang="ja-JP" sz="1200" b="1" dirty="0">
              <a:latin typeface="+mn-ea"/>
            </a:endParaRPr>
          </a:p>
        </p:txBody>
      </p:sp>
      <p:sp>
        <p:nvSpPr>
          <p:cNvPr id="33" name="テキスト ボックス 32">
            <a:extLst>
              <a:ext uri="{FF2B5EF4-FFF2-40B4-BE49-F238E27FC236}">
                <a16:creationId xmlns:a16="http://schemas.microsoft.com/office/drawing/2014/main" id="{CFBC2887-708F-4C83-B564-45721640A89C}"/>
              </a:ext>
            </a:extLst>
          </p:cNvPr>
          <p:cNvSpPr txBox="1"/>
          <p:nvPr/>
        </p:nvSpPr>
        <p:spPr>
          <a:xfrm>
            <a:off x="950459" y="1571275"/>
            <a:ext cx="1239690" cy="308290"/>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1" lang="ja-JP" altLang="en-US" sz="1200" b="1" dirty="0">
                <a:latin typeface="+mn-ea"/>
              </a:rPr>
              <a:t>チラシの工夫</a:t>
            </a:r>
            <a:endParaRPr kumimoji="1" lang="en-US" altLang="ja-JP" sz="1200" b="1" dirty="0">
              <a:latin typeface="+mn-ea"/>
            </a:endParaRPr>
          </a:p>
        </p:txBody>
      </p:sp>
      <p:sp>
        <p:nvSpPr>
          <p:cNvPr id="22" name="正方形/長方形 21">
            <a:extLst>
              <a:ext uri="{FF2B5EF4-FFF2-40B4-BE49-F238E27FC236}">
                <a16:creationId xmlns:a16="http://schemas.microsoft.com/office/drawing/2014/main" id="{9D87A846-DC81-44EF-A1A8-04792BC0BB55}"/>
              </a:ext>
            </a:extLst>
          </p:cNvPr>
          <p:cNvSpPr/>
          <p:nvPr/>
        </p:nvSpPr>
        <p:spPr>
          <a:xfrm>
            <a:off x="1" y="5705262"/>
            <a:ext cx="9143999" cy="885453"/>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E3AA700-00FB-496A-B04D-804C1AA3CB48}"/>
              </a:ext>
            </a:extLst>
          </p:cNvPr>
          <p:cNvSpPr/>
          <p:nvPr/>
        </p:nvSpPr>
        <p:spPr>
          <a:xfrm>
            <a:off x="215002" y="5776282"/>
            <a:ext cx="8648637" cy="784830"/>
          </a:xfrm>
          <a:prstGeom prst="rect">
            <a:avLst/>
          </a:prstGeom>
        </p:spPr>
        <p:txBody>
          <a:bodyPr wrap="square">
            <a:spAutoFit/>
          </a:bodyPr>
          <a:lstStyle/>
          <a:p>
            <a:pPr algn="ctr">
              <a:lnSpc>
                <a:spcPct val="125000"/>
              </a:lnSpc>
            </a:pPr>
            <a:r>
              <a:rPr kumimoji="1" lang="ja-JP" altLang="en-US" sz="1200" dirty="0">
                <a:latin typeface="+mn-ea"/>
              </a:rPr>
              <a:t>応募したい人が応募できる「機会」を広く設けておきましょう。</a:t>
            </a:r>
            <a:endParaRPr kumimoji="1" lang="en-US" altLang="ja-JP" sz="1200" dirty="0">
              <a:latin typeface="+mn-ea"/>
            </a:endParaRPr>
          </a:p>
          <a:p>
            <a:pPr algn="ctr">
              <a:lnSpc>
                <a:spcPct val="125000"/>
              </a:lnSpc>
            </a:pPr>
            <a:r>
              <a:rPr kumimoji="1" lang="ja-JP" altLang="en-US" sz="1200" dirty="0">
                <a:latin typeface="+mn-ea"/>
              </a:rPr>
              <a:t>また、チラシの周知だけに終わるのでは</a:t>
            </a:r>
            <a:r>
              <a:rPr kumimoji="1" lang="ja-JP" altLang="en-US" sz="1200">
                <a:latin typeface="+mn-ea"/>
              </a:rPr>
              <a:t>なく、関係団体等に</a:t>
            </a:r>
            <a:r>
              <a:rPr kumimoji="1" lang="ja-JP" altLang="en-US" sz="1200" dirty="0">
                <a:latin typeface="+mn-ea"/>
              </a:rPr>
              <a:t>積極的に応募の声掛けをすることも有効です。</a:t>
            </a:r>
            <a:endParaRPr kumimoji="1" lang="en-US" altLang="ja-JP" sz="1200" dirty="0">
              <a:latin typeface="+mn-ea"/>
            </a:endParaRPr>
          </a:p>
          <a:p>
            <a:pPr algn="ctr">
              <a:lnSpc>
                <a:spcPct val="125000"/>
              </a:lnSpc>
            </a:pPr>
            <a:r>
              <a:rPr kumimoji="1" lang="ja-JP" altLang="en-US" sz="1200" dirty="0">
                <a:latin typeface="+mn-ea"/>
              </a:rPr>
              <a:t>なお、選任基準を定め、公表しておくことで、</a:t>
            </a:r>
            <a:r>
              <a:rPr lang="ja-JP" altLang="en-US" sz="1200" dirty="0"/>
              <a:t>求めている人材をお知らせすることもできます。</a:t>
            </a:r>
            <a:endParaRPr kumimoji="1" lang="en-US" altLang="ja-JP" sz="1200" dirty="0">
              <a:latin typeface="+mn-ea"/>
            </a:endParaRPr>
          </a:p>
        </p:txBody>
      </p:sp>
      <p:sp>
        <p:nvSpPr>
          <p:cNvPr id="5" name="正方形/長方形 4">
            <a:extLst>
              <a:ext uri="{FF2B5EF4-FFF2-40B4-BE49-F238E27FC236}">
                <a16:creationId xmlns:a16="http://schemas.microsoft.com/office/drawing/2014/main" id="{FF80B366-0D17-4F30-2C01-7F7DCB23941A}"/>
              </a:ext>
            </a:extLst>
          </p:cNvPr>
          <p:cNvSpPr/>
          <p:nvPr/>
        </p:nvSpPr>
        <p:spPr>
          <a:xfrm>
            <a:off x="-119631" y="71343"/>
            <a:ext cx="8117776" cy="369332"/>
          </a:xfrm>
          <a:prstGeom prst="rect">
            <a:avLst/>
          </a:prstGeom>
        </p:spPr>
        <p:txBody>
          <a:bodyPr wrap="square">
            <a:spAutoFit/>
          </a:bodyPr>
          <a:lstStyle/>
          <a:p>
            <a:r>
              <a:rPr lang="ja-JP" altLang="en-US" b="1" dirty="0">
                <a:solidFill>
                  <a:srgbClr val="002060"/>
                </a:solidFill>
                <a:latin typeface="メイリオ" panose="020B0604030504040204" pitchFamily="50" charset="-128"/>
                <a:ea typeface="メイリオ" panose="020B0604030504040204" pitchFamily="50" charset="-128"/>
              </a:rPr>
              <a:t>　</a:t>
            </a:r>
            <a:r>
              <a:rPr lang="en-US" altLang="ja-JP" b="1" dirty="0">
                <a:solidFill>
                  <a:srgbClr val="002060"/>
                </a:solidFill>
                <a:latin typeface="メイリオ" panose="020B0604030504040204" pitchFamily="50" charset="-128"/>
                <a:ea typeface="メイリオ" panose="020B0604030504040204" pitchFamily="50" charset="-128"/>
              </a:rPr>
              <a:t> 【</a:t>
            </a:r>
            <a:r>
              <a:rPr lang="ja-JP" altLang="en-US" b="1" dirty="0">
                <a:solidFill>
                  <a:srgbClr val="002060"/>
                </a:solidFill>
                <a:latin typeface="メイリオ" panose="020B0604030504040204" pitchFamily="50" charset="-128"/>
                <a:ea typeface="メイリオ" panose="020B0604030504040204" pitchFamily="50" charset="-128"/>
              </a:rPr>
              <a:t>事例紹介</a:t>
            </a:r>
            <a:r>
              <a:rPr lang="en-US" altLang="ja-JP" b="1" dirty="0">
                <a:solidFill>
                  <a:srgbClr val="002060"/>
                </a:solidFill>
                <a:latin typeface="メイリオ" panose="020B0604030504040204" pitchFamily="50" charset="-128"/>
                <a:ea typeface="メイリオ" panose="020B0604030504040204" pitchFamily="50" charset="-128"/>
              </a:rPr>
              <a:t>】</a:t>
            </a:r>
            <a:r>
              <a:rPr lang="ja-JP" altLang="en-US" b="1" dirty="0">
                <a:solidFill>
                  <a:srgbClr val="002060"/>
                </a:solidFill>
                <a:latin typeface="メイリオ" panose="020B0604030504040204" pitchFamily="50" charset="-128"/>
                <a:ea typeface="メイリオ" panose="020B0604030504040204" pitchFamily="50" charset="-128"/>
              </a:rPr>
              <a:t>審議会の公募委員の募集</a:t>
            </a:r>
            <a:r>
              <a:rPr lang="en-US" altLang="ja-JP" b="1" dirty="0">
                <a:solidFill>
                  <a:srgbClr val="002060"/>
                </a:solidFill>
                <a:latin typeface="メイリオ" panose="020B0604030504040204" pitchFamily="50" charset="-128"/>
                <a:ea typeface="メイリオ" panose="020B0604030504040204" pitchFamily="50" charset="-128"/>
              </a:rPr>
              <a:t>【</a:t>
            </a:r>
            <a:r>
              <a:rPr lang="ja-JP" altLang="en-US" b="1" dirty="0">
                <a:solidFill>
                  <a:srgbClr val="002060"/>
                </a:solidFill>
                <a:latin typeface="メイリオ" panose="020B0604030504040204" pitchFamily="50" charset="-128"/>
                <a:ea typeface="メイリオ" panose="020B0604030504040204" pitchFamily="50" charset="-128"/>
              </a:rPr>
              <a:t>自治基本条例市民検証会議</a:t>
            </a:r>
            <a:r>
              <a:rPr lang="en-US" altLang="ja-JP" b="1" dirty="0">
                <a:solidFill>
                  <a:srgbClr val="002060"/>
                </a:solidFill>
                <a:latin typeface="メイリオ" panose="020B0604030504040204" pitchFamily="50" charset="-128"/>
                <a:ea typeface="メイリオ" panose="020B0604030504040204" pitchFamily="50" charset="-128"/>
              </a:rPr>
              <a:t>】</a:t>
            </a:r>
            <a:endParaRPr lang="ja-JP" altLang="en-US" b="1" dirty="0">
              <a:solidFill>
                <a:srgbClr val="002060"/>
              </a:solidFill>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FD3D5D53-CEE8-4950-3D29-37F1474B5531}"/>
              </a:ext>
            </a:extLst>
          </p:cNvPr>
          <p:cNvSpPr txBox="1"/>
          <p:nvPr/>
        </p:nvSpPr>
        <p:spPr>
          <a:xfrm>
            <a:off x="403045" y="2442905"/>
            <a:ext cx="2683547" cy="430887"/>
          </a:xfrm>
          <a:prstGeom prst="rect">
            <a:avLst/>
          </a:prstGeom>
          <a:noFill/>
        </p:spPr>
        <p:txBody>
          <a:bodyPr wrap="square" rtlCol="0">
            <a:spAutoFit/>
          </a:bodyPr>
          <a:lstStyle/>
          <a:p>
            <a:pPr marL="171450" marR="0" lvl="0" indent="-171450" algn="l" defTabSz="914400" rtl="0" eaLnBrk="1" fontAlgn="auto" latinLnBrk="0" hangingPunct="1">
              <a:spcBef>
                <a:spcPts val="0"/>
              </a:spcBef>
              <a:spcAft>
                <a:spcPts val="0"/>
              </a:spcAft>
              <a:buClrTx/>
              <a:buSzTx/>
              <a:buFont typeface="Wingdings" panose="05000000000000000000" pitchFamily="2" charset="2"/>
              <a:buChar char="l"/>
              <a:tabLst/>
              <a:defRPr/>
            </a:pPr>
            <a:r>
              <a:rPr kumimoji="1" lang="ja-JP" altLang="en-US" sz="1100" dirty="0">
                <a:latin typeface="+mn-ea"/>
              </a:rPr>
              <a:t>チラシの説明文は、情報を盛り込み</a:t>
            </a:r>
            <a:endParaRPr kumimoji="1" lang="en-US" altLang="ja-JP" sz="1100" dirty="0">
              <a:latin typeface="+mn-ea"/>
            </a:endParaRPr>
          </a:p>
          <a:p>
            <a:pPr marR="0" lvl="0" algn="l" defTabSz="914400" rtl="0" eaLnBrk="1" fontAlgn="auto" latinLnBrk="0" hangingPunct="1">
              <a:spcBef>
                <a:spcPts val="0"/>
              </a:spcBef>
              <a:spcAft>
                <a:spcPts val="0"/>
              </a:spcAft>
              <a:buClrTx/>
              <a:buSzTx/>
              <a:tabLst/>
              <a:defRPr/>
            </a:pPr>
            <a:r>
              <a:rPr kumimoji="1" lang="en-US" altLang="ja-JP" sz="1100" dirty="0">
                <a:latin typeface="+mn-ea"/>
              </a:rPr>
              <a:t>     </a:t>
            </a:r>
            <a:r>
              <a:rPr kumimoji="1" lang="ja-JP" altLang="en-US" sz="1100" dirty="0">
                <a:latin typeface="+mn-ea"/>
              </a:rPr>
              <a:t>過ぎず、シンプルに</a:t>
            </a:r>
            <a:endParaRPr kumimoji="1" lang="en-US" altLang="ja-JP" sz="1100" dirty="0">
              <a:latin typeface="+mn-ea"/>
            </a:endParaRPr>
          </a:p>
        </p:txBody>
      </p:sp>
      <p:sp>
        <p:nvSpPr>
          <p:cNvPr id="37" name="テキスト ボックス 36">
            <a:extLst>
              <a:ext uri="{FF2B5EF4-FFF2-40B4-BE49-F238E27FC236}">
                <a16:creationId xmlns:a16="http://schemas.microsoft.com/office/drawing/2014/main" id="{CFBC2887-708F-4C83-B564-45721640A89C}"/>
              </a:ext>
            </a:extLst>
          </p:cNvPr>
          <p:cNvSpPr txBox="1"/>
          <p:nvPr/>
        </p:nvSpPr>
        <p:spPr>
          <a:xfrm>
            <a:off x="3633152" y="5156020"/>
            <a:ext cx="3012506" cy="303929"/>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1" lang="en-US" altLang="ja-JP" sz="1100" dirty="0">
                <a:latin typeface="+mn-ea"/>
              </a:rPr>
              <a:t>※</a:t>
            </a:r>
            <a:r>
              <a:rPr kumimoji="1" lang="ja-JP" altLang="en-US" sz="1100" dirty="0">
                <a:latin typeface="+mn-ea"/>
              </a:rPr>
              <a:t>　公募期間は</a:t>
            </a:r>
            <a:r>
              <a:rPr kumimoji="1" lang="en-US" altLang="ja-JP" sz="1100" b="1" dirty="0">
                <a:latin typeface="+mn-ea"/>
              </a:rPr>
              <a:t>30</a:t>
            </a:r>
            <a:r>
              <a:rPr kumimoji="1" lang="ja-JP" altLang="en-US" sz="1100" b="1" dirty="0">
                <a:latin typeface="+mn-ea"/>
              </a:rPr>
              <a:t>日以上</a:t>
            </a:r>
            <a:r>
              <a:rPr kumimoji="1" lang="ja-JP" altLang="en-US" sz="1100" dirty="0">
                <a:latin typeface="+mn-ea"/>
              </a:rPr>
              <a:t>もうけてください。</a:t>
            </a:r>
            <a:endParaRPr kumimoji="1" lang="en-US" altLang="ja-JP" sz="1100" dirty="0">
              <a:latin typeface="+mn-ea"/>
            </a:endParaRPr>
          </a:p>
        </p:txBody>
      </p:sp>
      <p:sp>
        <p:nvSpPr>
          <p:cNvPr id="3" name="スライド番号プレースホルダー 2">
            <a:extLst>
              <a:ext uri="{FF2B5EF4-FFF2-40B4-BE49-F238E27FC236}">
                <a16:creationId xmlns:a16="http://schemas.microsoft.com/office/drawing/2014/main" id="{98BAAFF3-72D3-40F4-B3CF-172B1EBA8DB4}"/>
              </a:ext>
            </a:extLst>
          </p:cNvPr>
          <p:cNvSpPr>
            <a:spLocks noGrp="1"/>
          </p:cNvSpPr>
          <p:nvPr>
            <p:ph type="sldNum" sz="quarter" idx="12"/>
          </p:nvPr>
        </p:nvSpPr>
        <p:spPr>
          <a:xfrm>
            <a:off x="6969445" y="6563376"/>
            <a:ext cx="2057400" cy="365125"/>
          </a:xfrm>
        </p:spPr>
        <p:txBody>
          <a:bodyPr/>
          <a:lstStyle/>
          <a:p>
            <a:fld id="{388691C2-7742-41D7-A4DD-CCBBEB2D0754}" type="slidenum">
              <a:rPr kumimoji="1" lang="ja-JP" altLang="en-US" smtClean="0"/>
              <a:t>7</a:t>
            </a:fld>
            <a:endParaRPr kumimoji="1" lang="ja-JP" altLang="en-US"/>
          </a:p>
        </p:txBody>
      </p:sp>
      <p:sp>
        <p:nvSpPr>
          <p:cNvPr id="28" name="テキスト ボックス 27">
            <a:extLst>
              <a:ext uri="{FF2B5EF4-FFF2-40B4-BE49-F238E27FC236}">
                <a16:creationId xmlns:a16="http://schemas.microsoft.com/office/drawing/2014/main" id="{E69267DF-3E97-480B-9277-503447B72ABF}"/>
              </a:ext>
            </a:extLst>
          </p:cNvPr>
          <p:cNvSpPr txBox="1"/>
          <p:nvPr/>
        </p:nvSpPr>
        <p:spPr>
          <a:xfrm>
            <a:off x="3633152" y="5393298"/>
            <a:ext cx="5863054" cy="261610"/>
          </a:xfrm>
          <a:prstGeom prst="rect">
            <a:avLst/>
          </a:prstGeom>
          <a:noFill/>
        </p:spPr>
        <p:txBody>
          <a:bodyPr wrap="square">
            <a:spAutoFit/>
          </a:bodyPr>
          <a:lstStyle/>
          <a:p>
            <a:r>
              <a:rPr lang="en-US" altLang="ja-JP" sz="1100" b="0" i="0" dirty="0">
                <a:solidFill>
                  <a:srgbClr val="000000"/>
                </a:solidFill>
                <a:effectLst/>
                <a:latin typeface="Lato"/>
              </a:rPr>
              <a:t>※</a:t>
            </a:r>
            <a:r>
              <a:rPr lang="ja-JP" altLang="en-US" sz="1100" b="0" i="0" dirty="0">
                <a:solidFill>
                  <a:srgbClr val="000000"/>
                </a:solidFill>
                <a:effectLst/>
                <a:latin typeface="Lato"/>
              </a:rPr>
              <a:t>　応募状況等については、適宜副市長、市長まで報告し、情報共有を図りましょう。</a:t>
            </a:r>
            <a:endParaRPr lang="ja-JP" altLang="en-US" sz="1100" dirty="0"/>
          </a:p>
        </p:txBody>
      </p:sp>
      <p:sp>
        <p:nvSpPr>
          <p:cNvPr id="8" name="矢印: 右 7">
            <a:extLst>
              <a:ext uri="{FF2B5EF4-FFF2-40B4-BE49-F238E27FC236}">
                <a16:creationId xmlns:a16="http://schemas.microsoft.com/office/drawing/2014/main" id="{9D2EB931-9338-409B-9B41-AD7BB1CAC5A7}"/>
              </a:ext>
            </a:extLst>
          </p:cNvPr>
          <p:cNvSpPr/>
          <p:nvPr/>
        </p:nvSpPr>
        <p:spPr>
          <a:xfrm rot="5400000">
            <a:off x="4402584" y="4284849"/>
            <a:ext cx="416225" cy="37716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FE7A9400-73B2-48A2-BC15-A5E025792A75}"/>
              </a:ext>
            </a:extLst>
          </p:cNvPr>
          <p:cNvSpPr txBox="1"/>
          <p:nvPr/>
        </p:nvSpPr>
        <p:spPr>
          <a:xfrm>
            <a:off x="2406367" y="4720509"/>
            <a:ext cx="5120440" cy="276999"/>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1" lang="ja-JP" altLang="en-US" sz="1200" b="1" dirty="0">
                <a:latin typeface="+mn-ea"/>
              </a:rPr>
              <a:t>その結果、１６名の方（前回募集時は５名）から応募頂きました。　</a:t>
            </a:r>
            <a:endParaRPr kumimoji="1" lang="en-US" altLang="ja-JP" sz="1200" b="1" dirty="0">
              <a:latin typeface="+mn-ea"/>
            </a:endParaRPr>
          </a:p>
        </p:txBody>
      </p:sp>
      <p:sp>
        <p:nvSpPr>
          <p:cNvPr id="10" name="二等辺三角形 9">
            <a:extLst>
              <a:ext uri="{FF2B5EF4-FFF2-40B4-BE49-F238E27FC236}">
                <a16:creationId xmlns:a16="http://schemas.microsoft.com/office/drawing/2014/main" id="{6D27C7A0-9282-4BD6-ABC5-0E49E5A6E412}"/>
              </a:ext>
            </a:extLst>
          </p:cNvPr>
          <p:cNvSpPr/>
          <p:nvPr/>
        </p:nvSpPr>
        <p:spPr>
          <a:xfrm rot="5400000">
            <a:off x="3080975" y="2550258"/>
            <a:ext cx="294663" cy="269636"/>
          </a:xfrm>
          <a:prstGeom prst="triangle">
            <a:avLst/>
          </a:prstGeom>
          <a:solidFill>
            <a:srgbClr val="D3E3F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a:extLst>
              <a:ext uri="{FF2B5EF4-FFF2-40B4-BE49-F238E27FC236}">
                <a16:creationId xmlns:a16="http://schemas.microsoft.com/office/drawing/2014/main" id="{8828A921-DC4B-4203-82DE-4D94703FAB0E}"/>
              </a:ext>
            </a:extLst>
          </p:cNvPr>
          <p:cNvSpPr/>
          <p:nvPr/>
        </p:nvSpPr>
        <p:spPr>
          <a:xfrm rot="16200000">
            <a:off x="5807310" y="2521005"/>
            <a:ext cx="294663" cy="269636"/>
          </a:xfrm>
          <a:prstGeom prst="triangle">
            <a:avLst/>
          </a:prstGeom>
          <a:solidFill>
            <a:srgbClr val="D3E3F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84F37204-E3E8-47D1-95FC-FAD05689FAFE}"/>
              </a:ext>
            </a:extLst>
          </p:cNvPr>
          <p:cNvPicPr>
            <a:picLocks noChangeAspect="1"/>
          </p:cNvPicPr>
          <p:nvPr/>
        </p:nvPicPr>
        <p:blipFill>
          <a:blip r:embed="rId2"/>
          <a:stretch>
            <a:fillRect/>
          </a:stretch>
        </p:blipFill>
        <p:spPr>
          <a:xfrm>
            <a:off x="3472252" y="1358099"/>
            <a:ext cx="2276888" cy="3026031"/>
          </a:xfrm>
          <a:prstGeom prst="rect">
            <a:avLst/>
          </a:prstGeom>
        </p:spPr>
      </p:pic>
    </p:spTree>
    <p:extLst>
      <p:ext uri="{BB962C8B-B14F-4D97-AF65-F5344CB8AC3E}">
        <p14:creationId xmlns:p14="http://schemas.microsoft.com/office/powerpoint/2010/main" val="315706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a:xfrm>
            <a:off x="0" y="0"/>
            <a:ext cx="9144000" cy="4406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27895" y="63444"/>
            <a:ext cx="6110856" cy="369332"/>
          </a:xfrm>
          <a:prstGeom prst="rect">
            <a:avLst/>
          </a:prstGeom>
        </p:spPr>
        <p:txBody>
          <a:bodyPr wrap="square">
            <a:spAutoFit/>
          </a:bodyPr>
          <a:lstStyle/>
          <a:p>
            <a:r>
              <a:rPr lang="ja-JP" altLang="en-US" b="1" dirty="0">
                <a:solidFill>
                  <a:srgbClr val="002060"/>
                </a:solidFill>
                <a:latin typeface="メイリオ" panose="020B0604030504040204" pitchFamily="50" charset="-128"/>
                <a:ea typeface="メイリオ" panose="020B0604030504040204" pitchFamily="50" charset="-128"/>
              </a:rPr>
              <a:t>　審議会開催の際に、押さえておきたいポイント</a:t>
            </a:r>
          </a:p>
        </p:txBody>
      </p:sp>
      <p:graphicFrame>
        <p:nvGraphicFramePr>
          <p:cNvPr id="18" name="表 17"/>
          <p:cNvGraphicFramePr>
            <a:graphicFrameLocks noGrp="1"/>
          </p:cNvGraphicFramePr>
          <p:nvPr>
            <p:extLst>
              <p:ext uri="{D42A27DB-BD31-4B8C-83A1-F6EECF244321}">
                <p14:modId xmlns:p14="http://schemas.microsoft.com/office/powerpoint/2010/main" val="1307375544"/>
              </p:ext>
            </p:extLst>
          </p:nvPr>
        </p:nvGraphicFramePr>
        <p:xfrm>
          <a:off x="1329790" y="691709"/>
          <a:ext cx="6457360" cy="5609398"/>
        </p:xfrm>
        <a:graphic>
          <a:graphicData uri="http://schemas.openxmlformats.org/drawingml/2006/table">
            <a:tbl>
              <a:tblPr firstRow="1" bandRow="1">
                <a:tableStyleId>{5C22544A-7EE6-4342-B048-85BDC9FD1C3A}</a:tableStyleId>
              </a:tblPr>
              <a:tblGrid>
                <a:gridCol w="351528">
                  <a:extLst>
                    <a:ext uri="{9D8B030D-6E8A-4147-A177-3AD203B41FA5}">
                      <a16:colId xmlns:a16="http://schemas.microsoft.com/office/drawing/2014/main" val="2454885351"/>
                    </a:ext>
                  </a:extLst>
                </a:gridCol>
                <a:gridCol w="5289755">
                  <a:extLst>
                    <a:ext uri="{9D8B030D-6E8A-4147-A177-3AD203B41FA5}">
                      <a16:colId xmlns:a16="http://schemas.microsoft.com/office/drawing/2014/main" val="1878360537"/>
                    </a:ext>
                  </a:extLst>
                </a:gridCol>
                <a:gridCol w="816077">
                  <a:extLst>
                    <a:ext uri="{9D8B030D-6E8A-4147-A177-3AD203B41FA5}">
                      <a16:colId xmlns:a16="http://schemas.microsoft.com/office/drawing/2014/main" val="3482497228"/>
                    </a:ext>
                  </a:extLst>
                </a:gridCol>
              </a:tblGrid>
              <a:tr h="3494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1" dirty="0">
                        <a:latin typeface="游ゴシック" panose="020B0400000000000000" pitchFamily="50" charset="-128"/>
                        <a:ea typeface="游ゴシック" panose="020B0400000000000000" pitchFamily="50" charset="-128"/>
                      </a:endParaRP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1" dirty="0">
                          <a:latin typeface="游ゴシック" panose="020B0400000000000000" pitchFamily="50" charset="-128"/>
                          <a:ea typeface="游ゴシック" panose="020B0400000000000000" pitchFamily="50" charset="-128"/>
                        </a:rPr>
                        <a:t>【</a:t>
                      </a:r>
                      <a:r>
                        <a:rPr lang="ja-JP" altLang="en-US" sz="1200" b="1" dirty="0">
                          <a:latin typeface="游ゴシック" panose="020B0400000000000000" pitchFamily="50" charset="-128"/>
                          <a:ea typeface="游ゴシック" panose="020B0400000000000000" pitchFamily="50" charset="-128"/>
                        </a:rPr>
                        <a:t>審議会の開催について</a:t>
                      </a:r>
                      <a:r>
                        <a:rPr lang="en-US" altLang="ja-JP" sz="1200" b="1" dirty="0">
                          <a:latin typeface="游ゴシック" panose="020B0400000000000000" pitchFamily="50" charset="-128"/>
                          <a:ea typeface="游ゴシック" panose="020B0400000000000000" pitchFamily="50" charset="-128"/>
                        </a:rPr>
                        <a:t>】</a:t>
                      </a:r>
                      <a:endParaRPr lang="ja-JP" altLang="en-US" sz="1200" b="1" dirty="0">
                        <a:latin typeface="游ゴシック" panose="020B0400000000000000" pitchFamily="50" charset="-128"/>
                        <a:ea typeface="游ゴシック" panose="020B0400000000000000" pitchFamily="50" charset="-128"/>
                      </a:endParaRPr>
                    </a:p>
                  </a:txBody>
                  <a:tcPr anchor="ctr">
                    <a:solidFill>
                      <a:srgbClr val="002060"/>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チェック</a:t>
                      </a:r>
                    </a:p>
                  </a:txBody>
                  <a:tcPr anchor="ctr">
                    <a:solidFill>
                      <a:srgbClr val="002060"/>
                    </a:solidFill>
                  </a:tcPr>
                </a:tc>
                <a:extLst>
                  <a:ext uri="{0D108BD9-81ED-4DB2-BD59-A6C34878D82A}">
                    <a16:rowId xmlns:a16="http://schemas.microsoft.com/office/drawing/2014/main" val="4797888"/>
                  </a:ext>
                </a:extLst>
              </a:tr>
              <a:tr h="1333645">
                <a:tc rowSpan="3">
                  <a:txBody>
                    <a:bodyPr/>
                    <a:lstStyle/>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b="1" dirty="0">
                          <a:solidFill>
                            <a:schemeClr val="bg1"/>
                          </a:solidFill>
                          <a:latin typeface="游ゴシック" panose="020B0400000000000000" pitchFamily="50" charset="-128"/>
                          <a:ea typeface="游ゴシック" panose="020B0400000000000000" pitchFamily="50" charset="-128"/>
                        </a:rPr>
                        <a:t>会</a:t>
                      </a:r>
                      <a:endParaRPr lang="en-US" altLang="ja-JP" sz="1200" b="1" dirty="0">
                        <a:solidFill>
                          <a:schemeClr val="bg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b="1" dirty="0">
                          <a:solidFill>
                            <a:schemeClr val="bg1"/>
                          </a:solidFill>
                          <a:latin typeface="游ゴシック" panose="020B0400000000000000" pitchFamily="50" charset="-128"/>
                          <a:ea typeface="游ゴシック" panose="020B0400000000000000" pitchFamily="50" charset="-128"/>
                        </a:rPr>
                        <a:t>議</a:t>
                      </a:r>
                      <a:endParaRPr lang="en-US" altLang="ja-JP" sz="1200" b="1" dirty="0">
                        <a:solidFill>
                          <a:schemeClr val="bg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b="1" dirty="0">
                          <a:solidFill>
                            <a:schemeClr val="bg1"/>
                          </a:solidFill>
                          <a:latin typeface="游ゴシック" panose="020B0400000000000000" pitchFamily="50" charset="-128"/>
                          <a:ea typeface="游ゴシック" panose="020B0400000000000000" pitchFamily="50" charset="-128"/>
                        </a:rPr>
                        <a:t>開</a:t>
                      </a:r>
                      <a:endParaRPr lang="en-US" altLang="ja-JP" sz="1200" b="1" dirty="0">
                        <a:solidFill>
                          <a:schemeClr val="bg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b="1" dirty="0">
                          <a:solidFill>
                            <a:schemeClr val="bg1"/>
                          </a:solidFill>
                          <a:latin typeface="游ゴシック" panose="020B0400000000000000" pitchFamily="50" charset="-128"/>
                          <a:ea typeface="游ゴシック" panose="020B0400000000000000" pitchFamily="50" charset="-128"/>
                        </a:rPr>
                        <a:t>催</a:t>
                      </a:r>
                      <a:endParaRPr lang="en-US" altLang="ja-JP" sz="1200" b="1" dirty="0">
                        <a:solidFill>
                          <a:schemeClr val="bg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b="1" dirty="0">
                          <a:solidFill>
                            <a:schemeClr val="bg1"/>
                          </a:solidFill>
                          <a:latin typeface="游ゴシック" panose="020B0400000000000000" pitchFamily="50" charset="-128"/>
                          <a:ea typeface="游ゴシック" panose="020B0400000000000000" pitchFamily="50" charset="-128"/>
                        </a:rPr>
                        <a:t>前</a:t>
                      </a:r>
                      <a:endParaRPr lang="en-US" altLang="ja-JP" sz="1200" b="1" dirty="0">
                        <a:solidFill>
                          <a:schemeClr val="bg1"/>
                        </a:solidFill>
                        <a:latin typeface="游ゴシック" panose="020B0400000000000000" pitchFamily="50" charset="-128"/>
                        <a:ea typeface="游ゴシック" panose="020B0400000000000000" pitchFamily="50" charset="-128"/>
                      </a:endParaRPr>
                    </a:p>
                  </a:txBody>
                  <a:tcPr anchor="ctr">
                    <a:solidFill>
                      <a:srgbClr val="002060"/>
                    </a:solidFill>
                  </a:tcPr>
                </a:tc>
                <a:tc>
                  <a:txBody>
                    <a:bodyPr/>
                    <a:lstStyle/>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dirty="0">
                          <a:latin typeface="游ゴシック" panose="020B0400000000000000" pitchFamily="50" charset="-128"/>
                          <a:ea typeface="游ゴシック" panose="020B0400000000000000" pitchFamily="50" charset="-128"/>
                        </a:rPr>
                        <a:t>　◪　会議開催の配慮</a:t>
                      </a:r>
                      <a:endParaRPr lang="en-US" altLang="ja-JP" sz="12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dirty="0">
                          <a:latin typeface="游ゴシック" panose="020B0400000000000000" pitchFamily="50" charset="-128"/>
                          <a:ea typeface="游ゴシック" panose="020B0400000000000000" pitchFamily="50" charset="-128"/>
                        </a:rPr>
                        <a:t>　　　①　審議会委員だけではなく、傍聴者が参加しやすい</a:t>
                      </a:r>
                      <a:endParaRPr lang="en-US" altLang="ja-JP" sz="12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dirty="0">
                          <a:latin typeface="游ゴシック" panose="020B0400000000000000" pitchFamily="50" charset="-128"/>
                          <a:ea typeface="游ゴシック" panose="020B0400000000000000" pitchFamily="50" charset="-128"/>
                        </a:rPr>
                        <a:t>　　　　　日時・場所を設定する。</a:t>
                      </a:r>
                      <a:endParaRPr lang="en-US" altLang="ja-JP" sz="12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dirty="0">
                          <a:latin typeface="游ゴシック" panose="020B0400000000000000" pitchFamily="50" charset="-128"/>
                          <a:ea typeface="游ゴシック" panose="020B0400000000000000" pitchFamily="50" charset="-128"/>
                        </a:rPr>
                        <a:t>　　　②　会議録の公開・非公開や決議の方法について検討する。</a:t>
                      </a:r>
                      <a:endParaRPr lang="en-US" altLang="ja-JP" sz="1200"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400" dirty="0">
                          <a:latin typeface="游ゴシック" panose="020B0400000000000000" pitchFamily="50" charset="-128"/>
                          <a:ea typeface="游ゴシック" panose="020B0400000000000000" pitchFamily="50" charset="-128"/>
                        </a:rPr>
                        <a:t>□</a:t>
                      </a:r>
                    </a:p>
                  </a:txBody>
                  <a:tcPr anchor="ctr">
                    <a:solidFill>
                      <a:schemeClr val="bg1">
                        <a:lumMod val="95000"/>
                      </a:schemeClr>
                    </a:solidFill>
                  </a:tcPr>
                </a:tc>
                <a:extLst>
                  <a:ext uri="{0D108BD9-81ED-4DB2-BD59-A6C34878D82A}">
                    <a16:rowId xmlns:a16="http://schemas.microsoft.com/office/drawing/2014/main" val="2296632811"/>
                  </a:ext>
                </a:extLst>
              </a:tr>
              <a:tr h="1128148">
                <a:tc vMerge="1">
                  <a:txBody>
                    <a:bodyPr/>
                    <a:lstStyle/>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endParaRPr lang="en-US" altLang="ja-JP" sz="1200" dirty="0">
                        <a:latin typeface="メイリオ" panose="020B0604030504040204" pitchFamily="50" charset="-128"/>
                        <a:ea typeface="メイリオ" panose="020B0604030504040204" pitchFamily="50" charset="-128"/>
                      </a:endParaRPr>
                    </a:p>
                  </a:txBody>
                  <a:tcPr anchor="ctr">
                    <a:solidFill>
                      <a:schemeClr val="bg1">
                        <a:lumMod val="95000"/>
                      </a:schemeClr>
                    </a:solidFill>
                  </a:tcPr>
                </a:tc>
                <a:tc>
                  <a:txBody>
                    <a:bodyPr/>
                    <a:lstStyle/>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dirty="0">
                          <a:latin typeface="游ゴシック" panose="020B0400000000000000" pitchFamily="50" charset="-128"/>
                          <a:ea typeface="游ゴシック" panose="020B0400000000000000" pitchFamily="50" charset="-128"/>
                        </a:rPr>
                        <a:t>　◪　会議の開催について公表する。</a:t>
                      </a:r>
                      <a:endParaRPr lang="en-US" altLang="ja-JP" sz="5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500" dirty="0">
                          <a:latin typeface="游ゴシック" panose="020B0400000000000000" pitchFamily="50" charset="-128"/>
                          <a:ea typeface="游ゴシック" panose="020B0400000000000000" pitchFamily="50" charset="-128"/>
                        </a:rPr>
                        <a:t>　　　</a:t>
                      </a:r>
                      <a:endParaRPr lang="en-US" altLang="ja-JP" sz="5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dirty="0">
                          <a:latin typeface="游ゴシック" panose="020B0400000000000000" pitchFamily="50" charset="-128"/>
                          <a:ea typeface="游ゴシック" panose="020B0400000000000000" pitchFamily="50" charset="-128"/>
                        </a:rPr>
                        <a:t>　　　①　議題及び審議事項の概要</a:t>
                      </a:r>
                      <a:endParaRPr lang="en-US" altLang="ja-JP" sz="12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dirty="0">
                          <a:latin typeface="游ゴシック" panose="020B0400000000000000" pitchFamily="50" charset="-128"/>
                          <a:ea typeface="游ゴシック" panose="020B0400000000000000" pitchFamily="50" charset="-128"/>
                        </a:rPr>
                        <a:t>　　　②　会議の日時・場所</a:t>
                      </a:r>
                      <a:endParaRPr lang="en-US" altLang="ja-JP" sz="12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dirty="0">
                          <a:latin typeface="游ゴシック" panose="020B0400000000000000" pitchFamily="50" charset="-128"/>
                          <a:ea typeface="游ゴシック" panose="020B0400000000000000" pitchFamily="50" charset="-128"/>
                        </a:rPr>
                        <a:t>　　　③　傍聴についての手続き　など</a:t>
                      </a:r>
                      <a:endParaRPr lang="en-US" altLang="ja-JP" sz="1200"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2400" dirty="0">
                          <a:latin typeface="游ゴシック" panose="020B0400000000000000" pitchFamily="50" charset="-128"/>
                          <a:ea typeface="游ゴシック" panose="020B0400000000000000" pitchFamily="50" charset="-128"/>
                        </a:rPr>
                        <a:t>□</a:t>
                      </a:r>
                    </a:p>
                  </a:txBody>
                  <a:tcPr anchor="ctr">
                    <a:solidFill>
                      <a:schemeClr val="bg1">
                        <a:lumMod val="95000"/>
                      </a:schemeClr>
                    </a:solidFill>
                  </a:tcPr>
                </a:tc>
                <a:extLst>
                  <a:ext uri="{0D108BD9-81ED-4DB2-BD59-A6C34878D82A}">
                    <a16:rowId xmlns:a16="http://schemas.microsoft.com/office/drawing/2014/main" val="4130890067"/>
                  </a:ext>
                </a:extLst>
              </a:tr>
              <a:tr h="1322106">
                <a:tc vMerge="1">
                  <a:txBody>
                    <a:bodyPr/>
                    <a:lstStyle/>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endParaRPr lang="en-US" altLang="ja-JP" sz="1200" dirty="0">
                        <a:latin typeface="メイリオ" panose="020B0604030504040204" pitchFamily="50" charset="-128"/>
                        <a:ea typeface="メイリオ" panose="020B0604030504040204" pitchFamily="50" charset="-128"/>
                      </a:endParaRPr>
                    </a:p>
                  </a:txBody>
                  <a:tcPr anchor="ctr">
                    <a:solidFill>
                      <a:schemeClr val="bg1">
                        <a:lumMod val="95000"/>
                      </a:schemeClr>
                    </a:solidFill>
                  </a:tcPr>
                </a:tc>
                <a:tc>
                  <a:txBody>
                    <a:bodyPr/>
                    <a:lstStyle/>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dirty="0">
                          <a:latin typeface="游ゴシック" panose="020B0400000000000000" pitchFamily="50" charset="-128"/>
                          <a:ea typeface="游ゴシック" panose="020B0400000000000000" pitchFamily="50" charset="-128"/>
                        </a:rPr>
                        <a:t>　◪　会議の資料を準備する。</a:t>
                      </a:r>
                      <a:endParaRPr lang="en-US" altLang="ja-JP" sz="5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500" dirty="0">
                          <a:latin typeface="游ゴシック" panose="020B0400000000000000" pitchFamily="50" charset="-128"/>
                          <a:ea typeface="游ゴシック" panose="020B0400000000000000" pitchFamily="50" charset="-128"/>
                        </a:rPr>
                        <a:t>　　　</a:t>
                      </a:r>
                      <a:endParaRPr lang="en-US" altLang="ja-JP" sz="5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dirty="0">
                          <a:latin typeface="游ゴシック" panose="020B0400000000000000" pitchFamily="50" charset="-128"/>
                          <a:ea typeface="游ゴシック" panose="020B0400000000000000" pitchFamily="50" charset="-128"/>
                        </a:rPr>
                        <a:t>　　　①　会議資料は、委員に対しては会議前に配布する。</a:t>
                      </a:r>
                      <a:endParaRPr lang="en-US" altLang="ja-JP" sz="12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dirty="0">
                          <a:latin typeface="游ゴシック" panose="020B0400000000000000" pitchFamily="50" charset="-128"/>
                          <a:ea typeface="游ゴシック" panose="020B0400000000000000" pitchFamily="50" charset="-128"/>
                        </a:rPr>
                        <a:t>　　　②　傍聴者用の資料については、非公開情報について削除する</a:t>
                      </a:r>
                      <a:endParaRPr lang="en-US" altLang="ja-JP" sz="12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dirty="0">
                          <a:latin typeface="游ゴシック" panose="020B0400000000000000" pitchFamily="50" charset="-128"/>
                          <a:ea typeface="游ゴシック" panose="020B0400000000000000" pitchFamily="50" charset="-128"/>
                        </a:rPr>
                        <a:t>　　　　　など、取扱いを注意する。</a:t>
                      </a:r>
                      <a:endParaRPr lang="en-US" altLang="ja-JP" sz="1200"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游ゴシック" panose="020B0400000000000000" pitchFamily="50" charset="-128"/>
                          <a:ea typeface="游ゴシック" panose="020B0400000000000000" pitchFamily="50" charset="-128"/>
                        </a:rPr>
                        <a:t>□</a:t>
                      </a:r>
                    </a:p>
                  </a:txBody>
                  <a:tcPr anchor="ctr">
                    <a:solidFill>
                      <a:schemeClr val="bg1">
                        <a:lumMod val="95000"/>
                      </a:schemeClr>
                    </a:solidFill>
                  </a:tcPr>
                </a:tc>
                <a:extLst>
                  <a:ext uri="{0D108BD9-81ED-4DB2-BD59-A6C34878D82A}">
                    <a16:rowId xmlns:a16="http://schemas.microsoft.com/office/drawing/2014/main" val="3286186265"/>
                  </a:ext>
                </a:extLst>
              </a:tr>
              <a:tr h="1476000">
                <a:tc>
                  <a:txBody>
                    <a:bodyPr/>
                    <a:lstStyle/>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b="1" dirty="0">
                          <a:solidFill>
                            <a:schemeClr val="bg1"/>
                          </a:solidFill>
                          <a:latin typeface="游ゴシック" panose="020B0400000000000000" pitchFamily="50" charset="-128"/>
                          <a:ea typeface="游ゴシック" panose="020B0400000000000000" pitchFamily="50" charset="-128"/>
                        </a:rPr>
                        <a:t>会</a:t>
                      </a:r>
                      <a:endParaRPr lang="en-US" altLang="ja-JP" sz="1200" b="1" dirty="0">
                        <a:solidFill>
                          <a:schemeClr val="bg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b="1" dirty="0">
                          <a:solidFill>
                            <a:schemeClr val="bg1"/>
                          </a:solidFill>
                          <a:latin typeface="游ゴシック" panose="020B0400000000000000" pitchFamily="50" charset="-128"/>
                          <a:ea typeface="游ゴシック" panose="020B0400000000000000" pitchFamily="50" charset="-128"/>
                        </a:rPr>
                        <a:t>議</a:t>
                      </a:r>
                      <a:endParaRPr lang="en-US" altLang="ja-JP" sz="1200" b="1" dirty="0">
                        <a:solidFill>
                          <a:schemeClr val="bg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b="1" dirty="0">
                          <a:solidFill>
                            <a:schemeClr val="bg1"/>
                          </a:solidFill>
                          <a:latin typeface="游ゴシック" panose="020B0400000000000000" pitchFamily="50" charset="-128"/>
                          <a:ea typeface="游ゴシック" panose="020B0400000000000000" pitchFamily="50" charset="-128"/>
                        </a:rPr>
                        <a:t>開</a:t>
                      </a:r>
                      <a:endParaRPr lang="en-US" altLang="ja-JP" sz="1200" b="1" dirty="0">
                        <a:solidFill>
                          <a:schemeClr val="bg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b="1" dirty="0">
                          <a:solidFill>
                            <a:schemeClr val="bg1"/>
                          </a:solidFill>
                          <a:latin typeface="游ゴシック" panose="020B0400000000000000" pitchFamily="50" charset="-128"/>
                          <a:ea typeface="游ゴシック" panose="020B0400000000000000" pitchFamily="50" charset="-128"/>
                        </a:rPr>
                        <a:t>催</a:t>
                      </a:r>
                      <a:endParaRPr lang="en-US" altLang="ja-JP" sz="1200" b="1" dirty="0">
                        <a:solidFill>
                          <a:schemeClr val="bg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b="1" dirty="0">
                          <a:solidFill>
                            <a:schemeClr val="bg1"/>
                          </a:solidFill>
                          <a:latin typeface="游ゴシック" panose="020B0400000000000000" pitchFamily="50" charset="-128"/>
                          <a:ea typeface="游ゴシック" panose="020B0400000000000000" pitchFamily="50" charset="-128"/>
                        </a:rPr>
                        <a:t>後</a:t>
                      </a:r>
                      <a:endParaRPr lang="en-US" altLang="ja-JP" sz="1200" b="1" dirty="0">
                        <a:solidFill>
                          <a:schemeClr val="bg1"/>
                        </a:solidFill>
                        <a:latin typeface="游ゴシック" panose="020B0400000000000000" pitchFamily="50" charset="-128"/>
                        <a:ea typeface="游ゴシック" panose="020B0400000000000000" pitchFamily="50" charset="-128"/>
                      </a:endParaRPr>
                    </a:p>
                  </a:txBody>
                  <a:tcPr anchor="ctr">
                    <a:solidFill>
                      <a:srgbClr val="002060"/>
                    </a:solidFill>
                  </a:tcPr>
                </a:tc>
                <a:tc>
                  <a:txBody>
                    <a:bodyPr/>
                    <a:lstStyle/>
                    <a:p>
                      <a:pPr marL="0" marR="0" lvl="0" indent="0" algn="l" defTabSz="914400" rtl="0" eaLnBrk="1" fontAlgn="auto" latinLnBrk="0" hangingPunct="1">
                        <a:lnSpc>
                          <a:spcPct val="114000"/>
                        </a:lnSpc>
                        <a:spcBef>
                          <a:spcPts val="0"/>
                        </a:spcBef>
                        <a:spcAft>
                          <a:spcPts val="0"/>
                        </a:spcAft>
                        <a:buClrTx/>
                        <a:buSzTx/>
                        <a:buFont typeface="+mj-lt"/>
                        <a:buNone/>
                        <a:tabLst/>
                        <a:defRPr/>
                      </a:pPr>
                      <a:r>
                        <a:rPr lang="ja-JP" altLang="en-US" sz="1200" dirty="0">
                          <a:latin typeface="游ゴシック" panose="020B0400000000000000" pitchFamily="50" charset="-128"/>
                          <a:ea typeface="游ゴシック" panose="020B0400000000000000" pitchFamily="50" charset="-128"/>
                        </a:rPr>
                        <a:t>　◪　議事録を作成し、公表する。</a:t>
                      </a:r>
                      <a:endParaRPr lang="en-US" altLang="ja-JP" sz="5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500" dirty="0">
                          <a:latin typeface="游ゴシック" panose="020B0400000000000000" pitchFamily="50" charset="-128"/>
                          <a:ea typeface="游ゴシック" panose="020B0400000000000000" pitchFamily="50" charset="-128"/>
                        </a:rPr>
                        <a:t>　　　</a:t>
                      </a:r>
                      <a:endParaRPr lang="en-US" altLang="ja-JP" sz="5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dirty="0">
                          <a:latin typeface="游ゴシック" panose="020B0400000000000000" pitchFamily="50" charset="-128"/>
                          <a:ea typeface="游ゴシック" panose="020B0400000000000000" pitchFamily="50" charset="-128"/>
                        </a:rPr>
                        <a:t>　　　・　議事録には、開催日時・場所、出席者氏名、会議における発言</a:t>
                      </a:r>
                      <a:endParaRPr lang="en-US" altLang="ja-JP" sz="12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dirty="0">
                          <a:latin typeface="游ゴシック" panose="020B0400000000000000" pitchFamily="50" charset="-128"/>
                          <a:ea typeface="游ゴシック" panose="020B0400000000000000" pitchFamily="50" charset="-128"/>
                        </a:rPr>
                        <a:t>　　　　　の要旨、議事の過程、配布資料などを掲載する。</a:t>
                      </a:r>
                      <a:endParaRPr lang="en-US" altLang="ja-JP" sz="12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14000"/>
                        </a:lnSpc>
                        <a:spcBef>
                          <a:spcPts val="0"/>
                        </a:spcBef>
                        <a:spcAft>
                          <a:spcPts val="0"/>
                        </a:spcAft>
                        <a:buClrTx/>
                        <a:buSzTx/>
                        <a:buFont typeface="Wingdings" panose="05000000000000000000" pitchFamily="2" charset="2"/>
                        <a:buNone/>
                        <a:tabLst/>
                        <a:defRPr/>
                      </a:pPr>
                      <a:r>
                        <a:rPr lang="ja-JP" altLang="en-US" sz="1200" dirty="0">
                          <a:latin typeface="游ゴシック" panose="020B0400000000000000" pitchFamily="50" charset="-128"/>
                          <a:ea typeface="游ゴシック" panose="020B0400000000000000" pitchFamily="50" charset="-128"/>
                        </a:rPr>
                        <a:t>　　　・　情報共有を図るため、配布資料も一緒に公表する。</a:t>
                      </a:r>
                      <a:endParaRPr lang="en-US" altLang="ja-JP" sz="1200"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游ゴシック" panose="020B0400000000000000" pitchFamily="50" charset="-128"/>
                          <a:ea typeface="游ゴシック" panose="020B0400000000000000" pitchFamily="50" charset="-128"/>
                        </a:rPr>
                        <a:t>□</a:t>
                      </a:r>
                    </a:p>
                  </a:txBody>
                  <a:tcPr anchor="ctr">
                    <a:solidFill>
                      <a:schemeClr val="bg1">
                        <a:lumMod val="95000"/>
                      </a:schemeClr>
                    </a:solidFill>
                  </a:tcPr>
                </a:tc>
                <a:extLst>
                  <a:ext uri="{0D108BD9-81ED-4DB2-BD59-A6C34878D82A}">
                    <a16:rowId xmlns:a16="http://schemas.microsoft.com/office/drawing/2014/main" val="352885210"/>
                  </a:ext>
                </a:extLst>
              </a:tr>
            </a:tbl>
          </a:graphicData>
        </a:graphic>
      </p:graphicFrame>
      <p:sp>
        <p:nvSpPr>
          <p:cNvPr id="2" name="テキスト ボックス 1">
            <a:extLst>
              <a:ext uri="{FF2B5EF4-FFF2-40B4-BE49-F238E27FC236}">
                <a16:creationId xmlns:a16="http://schemas.microsoft.com/office/drawing/2014/main" id="{4E30C209-0B06-4DE7-94FE-A0D1AD196BFC}"/>
              </a:ext>
            </a:extLst>
          </p:cNvPr>
          <p:cNvSpPr txBox="1"/>
          <p:nvPr/>
        </p:nvSpPr>
        <p:spPr>
          <a:xfrm>
            <a:off x="4395929" y="2485125"/>
            <a:ext cx="1994898" cy="27655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開催日から２週間前までに　</a:t>
            </a:r>
            <a:endParaRPr lang="en-US" altLang="ja-JP" sz="1050" dirty="0">
              <a:latin typeface="メイリオ" panose="020B0604030504040204" pitchFamily="50" charset="-128"/>
              <a:ea typeface="メイリオ" panose="020B0604030504040204" pitchFamily="50" charset="-128"/>
            </a:endParaRPr>
          </a:p>
        </p:txBody>
      </p:sp>
      <p:pic>
        <p:nvPicPr>
          <p:cNvPr id="15" name="Picture 9" descr="E:\GUM10\イラスト\03_秋の学校行事\GUM10_CL03068.jpg">
            <a:extLst>
              <a:ext uri="{FF2B5EF4-FFF2-40B4-BE49-F238E27FC236}">
                <a16:creationId xmlns:a16="http://schemas.microsoft.com/office/drawing/2014/main" id="{20FF8CF0-C0C6-4974-B6B7-11380D99ED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5752" y="5569838"/>
            <a:ext cx="859098" cy="73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a:extLst>
              <a:ext uri="{FF2B5EF4-FFF2-40B4-BE49-F238E27FC236}">
                <a16:creationId xmlns:a16="http://schemas.microsoft.com/office/drawing/2014/main" id="{D4F4A7AB-BCB1-41B0-A7FA-218B395377F7}"/>
              </a:ext>
            </a:extLst>
          </p:cNvPr>
          <p:cNvSpPr/>
          <p:nvPr/>
        </p:nvSpPr>
        <p:spPr>
          <a:xfrm>
            <a:off x="2920512" y="6421336"/>
            <a:ext cx="4461786" cy="261610"/>
          </a:xfrm>
          <a:prstGeom prst="rect">
            <a:avLst/>
          </a:prstGeom>
          <a:noFill/>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詳細は、「市民参画手続マニュアル」に掲載しています。</a:t>
            </a:r>
            <a:endParaRPr lang="en-US" altLang="ja-JP" sz="11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1F3C7E07-1474-4204-B881-605CB43881EB}"/>
              </a:ext>
            </a:extLst>
          </p:cNvPr>
          <p:cNvSpPr txBox="1"/>
          <p:nvPr/>
        </p:nvSpPr>
        <p:spPr>
          <a:xfrm>
            <a:off x="4395929" y="5011060"/>
            <a:ext cx="1650911" cy="27655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開催後すみやかに　</a:t>
            </a:r>
            <a:endParaRPr lang="en-US" altLang="ja-JP" sz="105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2F56934B-BF45-4B4A-AC1C-0CC136AAE111}"/>
              </a:ext>
            </a:extLst>
          </p:cNvPr>
          <p:cNvSpPr>
            <a:spLocks noGrp="1"/>
          </p:cNvSpPr>
          <p:nvPr>
            <p:ph type="sldNum" sz="quarter" idx="12"/>
          </p:nvPr>
        </p:nvSpPr>
        <p:spPr>
          <a:xfrm>
            <a:off x="6898393" y="6369578"/>
            <a:ext cx="2057400" cy="365125"/>
          </a:xfrm>
        </p:spPr>
        <p:txBody>
          <a:bodyPr/>
          <a:lstStyle/>
          <a:p>
            <a:fld id="{388691C2-7742-41D7-A4DD-CCBBEB2D0754}" type="slidenum">
              <a:rPr kumimoji="1" lang="ja-JP" altLang="en-US" smtClean="0"/>
              <a:t>8</a:t>
            </a:fld>
            <a:endParaRPr kumimoji="1" lang="ja-JP" altLang="en-US"/>
          </a:p>
        </p:txBody>
      </p:sp>
    </p:spTree>
    <p:extLst>
      <p:ext uri="{BB962C8B-B14F-4D97-AF65-F5344CB8AC3E}">
        <p14:creationId xmlns:p14="http://schemas.microsoft.com/office/powerpoint/2010/main" val="282371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0" y="0"/>
            <a:ext cx="9144000" cy="4406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19631" y="71343"/>
            <a:ext cx="8117776" cy="369332"/>
          </a:xfrm>
          <a:prstGeom prst="rect">
            <a:avLst/>
          </a:prstGeom>
        </p:spPr>
        <p:txBody>
          <a:bodyPr wrap="square">
            <a:spAutoFit/>
          </a:bodyPr>
          <a:lstStyle/>
          <a:p>
            <a:r>
              <a:rPr lang="ja-JP" altLang="en-US" b="1" dirty="0">
                <a:solidFill>
                  <a:srgbClr val="002060"/>
                </a:solidFill>
                <a:latin typeface="メイリオ" panose="020B0604030504040204" pitchFamily="50" charset="-128"/>
                <a:ea typeface="メイリオ" panose="020B0604030504040204" pitchFamily="50" charset="-128"/>
              </a:rPr>
              <a:t>　</a:t>
            </a:r>
            <a:r>
              <a:rPr lang="en-US" altLang="ja-JP" b="1" dirty="0">
                <a:solidFill>
                  <a:srgbClr val="002060"/>
                </a:solidFill>
                <a:latin typeface="メイリオ" panose="020B0604030504040204" pitchFamily="50" charset="-128"/>
                <a:ea typeface="メイリオ" panose="020B0604030504040204" pitchFamily="50" charset="-128"/>
              </a:rPr>
              <a:t> 【</a:t>
            </a:r>
            <a:r>
              <a:rPr lang="ja-JP" altLang="en-US" b="1" dirty="0">
                <a:solidFill>
                  <a:srgbClr val="002060"/>
                </a:solidFill>
                <a:latin typeface="メイリオ" panose="020B0604030504040204" pitchFamily="50" charset="-128"/>
                <a:ea typeface="メイリオ" panose="020B0604030504040204" pitchFamily="50" charset="-128"/>
              </a:rPr>
              <a:t>事例紹介</a:t>
            </a:r>
            <a:r>
              <a:rPr lang="en-US" altLang="ja-JP" b="1" dirty="0">
                <a:solidFill>
                  <a:srgbClr val="002060"/>
                </a:solidFill>
                <a:latin typeface="メイリオ" panose="020B0604030504040204" pitchFamily="50" charset="-128"/>
                <a:ea typeface="メイリオ" panose="020B0604030504040204" pitchFamily="50" charset="-128"/>
              </a:rPr>
              <a:t>】</a:t>
            </a:r>
            <a:r>
              <a:rPr lang="ja-JP" altLang="en-US" b="1" dirty="0">
                <a:solidFill>
                  <a:srgbClr val="002060"/>
                </a:solidFill>
                <a:latin typeface="メイリオ" panose="020B0604030504040204" pitchFamily="50" charset="-128"/>
                <a:ea typeface="メイリオ" panose="020B0604030504040204" pitchFamily="50" charset="-128"/>
              </a:rPr>
              <a:t>審議会の運営を工夫</a:t>
            </a:r>
            <a:r>
              <a:rPr lang="en-US" altLang="ja-JP" b="1" dirty="0">
                <a:solidFill>
                  <a:srgbClr val="002060"/>
                </a:solidFill>
                <a:latin typeface="メイリオ" panose="020B0604030504040204" pitchFamily="50" charset="-128"/>
                <a:ea typeface="メイリオ" panose="020B0604030504040204" pitchFamily="50" charset="-128"/>
              </a:rPr>
              <a:t>【</a:t>
            </a:r>
            <a:r>
              <a:rPr lang="ja-JP" altLang="en-US" b="1" dirty="0">
                <a:solidFill>
                  <a:srgbClr val="002060"/>
                </a:solidFill>
                <a:latin typeface="メイリオ" panose="020B0604030504040204" pitchFamily="50" charset="-128"/>
                <a:ea typeface="メイリオ" panose="020B0604030504040204" pitchFamily="50" charset="-128"/>
              </a:rPr>
              <a:t>あかしインクルーシブ条例検討会</a:t>
            </a:r>
            <a:r>
              <a:rPr lang="en-US" altLang="ja-JP" b="1" dirty="0">
                <a:solidFill>
                  <a:srgbClr val="002060"/>
                </a:solidFill>
                <a:latin typeface="メイリオ" panose="020B0604030504040204" pitchFamily="50" charset="-128"/>
                <a:ea typeface="メイリオ" panose="020B0604030504040204" pitchFamily="50" charset="-128"/>
              </a:rPr>
              <a:t>】</a:t>
            </a:r>
            <a:endParaRPr lang="ja-JP" altLang="en-US" b="1" dirty="0">
              <a:solidFill>
                <a:srgbClr val="002060"/>
              </a:solidFill>
              <a:latin typeface="メイリオ" panose="020B0604030504040204" pitchFamily="50" charset="-128"/>
              <a:ea typeface="メイリオ" panose="020B0604030504040204" pitchFamily="50" charset="-128"/>
            </a:endParaRPr>
          </a:p>
        </p:txBody>
      </p:sp>
      <p:grpSp>
        <p:nvGrpSpPr>
          <p:cNvPr id="21" name="グループ化 20">
            <a:extLst>
              <a:ext uri="{FF2B5EF4-FFF2-40B4-BE49-F238E27FC236}">
                <a16:creationId xmlns:a16="http://schemas.microsoft.com/office/drawing/2014/main" id="{F01F31E3-70FD-45BA-81FF-CDF0D178B6B5}"/>
              </a:ext>
            </a:extLst>
          </p:cNvPr>
          <p:cNvGrpSpPr/>
          <p:nvPr/>
        </p:nvGrpSpPr>
        <p:grpSpPr>
          <a:xfrm>
            <a:off x="5729080" y="5913985"/>
            <a:ext cx="1838489" cy="608502"/>
            <a:chOff x="5899778" y="2140968"/>
            <a:chExt cx="1838489" cy="608502"/>
          </a:xfrm>
        </p:grpSpPr>
        <p:pic>
          <p:nvPicPr>
            <p:cNvPr id="86" name="Picture 30" descr="E:\GUM09\イラスト\08_サッカーキャラクター\GUM09_CL08008.jpg">
              <a:extLst>
                <a:ext uri="{FF2B5EF4-FFF2-40B4-BE49-F238E27FC236}">
                  <a16:creationId xmlns:a16="http://schemas.microsoft.com/office/drawing/2014/main" id="{5C636576-A732-4E3F-8260-BFE00BA4E5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9778" y="2140968"/>
              <a:ext cx="351876" cy="60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3" descr="E:\GUM09\イラスト\08_サッカーキャラクター\GUM09_CL08001.jpg">
              <a:extLst>
                <a:ext uri="{FF2B5EF4-FFF2-40B4-BE49-F238E27FC236}">
                  <a16:creationId xmlns:a16="http://schemas.microsoft.com/office/drawing/2014/main" id="{37DBBC39-0D51-4E4F-93CD-70A71322C6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6611" y="2151881"/>
              <a:ext cx="321656" cy="55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4" descr="E:\GUM09\イラスト\08_サッカーキャラクター\GUM09_CL08002.jpg">
              <a:extLst>
                <a:ext uri="{FF2B5EF4-FFF2-40B4-BE49-F238E27FC236}">
                  <a16:creationId xmlns:a16="http://schemas.microsoft.com/office/drawing/2014/main" id="{303626A9-57BC-408B-A843-209BE327E2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4926" y="2154238"/>
              <a:ext cx="323401" cy="56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25" descr="E:\GUM09\イラスト\08_サッカーキャラクター\GUM09_CL08003.jpg">
              <a:extLst>
                <a:ext uri="{FF2B5EF4-FFF2-40B4-BE49-F238E27FC236}">
                  <a16:creationId xmlns:a16="http://schemas.microsoft.com/office/drawing/2014/main" id="{7F37CECC-A274-4722-8DC3-BD620DCF8A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3797" y="2143006"/>
              <a:ext cx="326550" cy="5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3" name="Picture 27" descr="E:\GUM09\イラスト\08_サッカーキャラクター\GUM09_CL08005.jpg">
            <a:extLst>
              <a:ext uri="{FF2B5EF4-FFF2-40B4-BE49-F238E27FC236}">
                <a16:creationId xmlns:a16="http://schemas.microsoft.com/office/drawing/2014/main" id="{F327B57B-1AAA-42FA-9DC2-E87CF354EB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436437" y="5958729"/>
            <a:ext cx="358246" cy="57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9" descr="E:\GUM09\イラスト\08_サッカーキャラクター\GUM09_CL08007.jpg">
            <a:extLst>
              <a:ext uri="{FF2B5EF4-FFF2-40B4-BE49-F238E27FC236}">
                <a16:creationId xmlns:a16="http://schemas.microsoft.com/office/drawing/2014/main" id="{A21F5DA6-3A79-48D9-BA94-5BA713956F0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52201" y="5952745"/>
            <a:ext cx="344813" cy="5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33" descr="E:\GUM09\イラスト\08_サッカーキャラクター\GUM09_CL08011.jpg">
            <a:extLst>
              <a:ext uri="{FF2B5EF4-FFF2-40B4-BE49-F238E27FC236}">
                <a16:creationId xmlns:a16="http://schemas.microsoft.com/office/drawing/2014/main" id="{F983A7AD-6F6D-4BFE-9856-1EC604916B2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8842" y="5938444"/>
            <a:ext cx="335257" cy="57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6" descr="E:\GUM09\イラスト\08_サッカーキャラクター\GUM09_CL08004.jpg">
            <a:extLst>
              <a:ext uri="{FF2B5EF4-FFF2-40B4-BE49-F238E27FC236}">
                <a16:creationId xmlns:a16="http://schemas.microsoft.com/office/drawing/2014/main" id="{68746727-60C0-483C-B563-8EDA9EEC1A1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0706" y="5928068"/>
            <a:ext cx="349267" cy="60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正方形/長方形 102">
            <a:extLst>
              <a:ext uri="{FF2B5EF4-FFF2-40B4-BE49-F238E27FC236}">
                <a16:creationId xmlns:a16="http://schemas.microsoft.com/office/drawing/2014/main" id="{9440B1C9-C01C-4A02-A674-A45898CC4837}"/>
              </a:ext>
            </a:extLst>
          </p:cNvPr>
          <p:cNvSpPr/>
          <p:nvPr/>
        </p:nvSpPr>
        <p:spPr>
          <a:xfrm>
            <a:off x="1961602" y="4070525"/>
            <a:ext cx="5051703" cy="276999"/>
          </a:xfrm>
          <a:prstGeom prst="rect">
            <a:avLst/>
          </a:prstGeom>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rPr>
              <a:t>　条例検討会（全体会）</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委員</a:t>
            </a:r>
            <a:r>
              <a:rPr lang="en-US" altLang="ja-JP" sz="1200" b="1" dirty="0">
                <a:latin typeface="メイリオ" panose="020B0604030504040204" pitchFamily="50" charset="-128"/>
                <a:ea typeface="メイリオ" panose="020B0604030504040204" pitchFamily="50" charset="-128"/>
              </a:rPr>
              <a:t>25</a:t>
            </a:r>
            <a:r>
              <a:rPr lang="ja-JP" altLang="en-US" sz="1200" b="1" dirty="0">
                <a:latin typeface="メイリオ" panose="020B0604030504040204" pitchFamily="50" charset="-128"/>
                <a:ea typeface="メイリオ" panose="020B0604030504040204" pitchFamily="50" charset="-128"/>
              </a:rPr>
              <a:t>名</a:t>
            </a:r>
            <a:r>
              <a:rPr lang="en-US" altLang="ja-JP" sz="1200" b="1" dirty="0">
                <a:latin typeface="メイリオ" panose="020B0604030504040204" pitchFamily="50" charset="-128"/>
                <a:ea typeface="メイリオ" panose="020B0604030504040204" pitchFamily="50" charset="-128"/>
              </a:rPr>
              <a:t>】</a:t>
            </a:r>
            <a:endParaRPr kumimoji="1" lang="en-US" altLang="ja-JP" sz="1200" b="1" dirty="0">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C0067DF3-933F-42AA-80E5-1DAEDA77A640}"/>
              </a:ext>
            </a:extLst>
          </p:cNvPr>
          <p:cNvCxnSpPr>
            <a:cxnSpLocks/>
          </p:cNvCxnSpPr>
          <p:nvPr/>
        </p:nvCxnSpPr>
        <p:spPr>
          <a:xfrm>
            <a:off x="2614317" y="5383710"/>
            <a:ext cx="384418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12099E53-CE5C-47E9-9DC4-63C6DE219A69}"/>
              </a:ext>
            </a:extLst>
          </p:cNvPr>
          <p:cNvCxnSpPr>
            <a:cxnSpLocks/>
          </p:cNvCxnSpPr>
          <p:nvPr/>
        </p:nvCxnSpPr>
        <p:spPr>
          <a:xfrm>
            <a:off x="4552121" y="5137903"/>
            <a:ext cx="0" cy="226142"/>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EB7DAD62-44C4-41CD-B41F-08783C5D716E}"/>
              </a:ext>
            </a:extLst>
          </p:cNvPr>
          <p:cNvCxnSpPr>
            <a:cxnSpLocks/>
          </p:cNvCxnSpPr>
          <p:nvPr/>
        </p:nvCxnSpPr>
        <p:spPr>
          <a:xfrm>
            <a:off x="2615750" y="5351267"/>
            <a:ext cx="0" cy="226142"/>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7A7BB5C0-1C1B-4C29-95DA-9F38ABE70CD6}"/>
              </a:ext>
            </a:extLst>
          </p:cNvPr>
          <p:cNvCxnSpPr>
            <a:cxnSpLocks/>
          </p:cNvCxnSpPr>
          <p:nvPr/>
        </p:nvCxnSpPr>
        <p:spPr>
          <a:xfrm>
            <a:off x="6448665" y="5354597"/>
            <a:ext cx="0" cy="226142"/>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06" name="正方形/長方形 105">
            <a:extLst>
              <a:ext uri="{FF2B5EF4-FFF2-40B4-BE49-F238E27FC236}">
                <a16:creationId xmlns:a16="http://schemas.microsoft.com/office/drawing/2014/main" id="{F650E589-18EB-4D78-821B-01037E3A93A2}"/>
              </a:ext>
            </a:extLst>
          </p:cNvPr>
          <p:cNvSpPr/>
          <p:nvPr/>
        </p:nvSpPr>
        <p:spPr>
          <a:xfrm>
            <a:off x="141611" y="5647899"/>
            <a:ext cx="5051703" cy="276999"/>
          </a:xfrm>
          <a:prstGeom prst="rect">
            <a:avLst/>
          </a:prstGeom>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rPr>
              <a:t>Ａ部会</a:t>
            </a:r>
            <a:endParaRPr lang="en-US" altLang="ja-JP" sz="1200" b="1" dirty="0">
              <a:latin typeface="メイリオ" panose="020B0604030504040204" pitchFamily="50" charset="-128"/>
              <a:ea typeface="メイリオ" panose="020B0604030504040204" pitchFamily="50" charset="-128"/>
            </a:endParaRPr>
          </a:p>
        </p:txBody>
      </p:sp>
      <p:sp>
        <p:nvSpPr>
          <p:cNvPr id="107" name="正方形/長方形 106">
            <a:extLst>
              <a:ext uri="{FF2B5EF4-FFF2-40B4-BE49-F238E27FC236}">
                <a16:creationId xmlns:a16="http://schemas.microsoft.com/office/drawing/2014/main" id="{5FCDA61E-CE88-4AF5-B341-B010AB7DAE57}"/>
              </a:ext>
            </a:extLst>
          </p:cNvPr>
          <p:cNvSpPr/>
          <p:nvPr/>
        </p:nvSpPr>
        <p:spPr>
          <a:xfrm>
            <a:off x="3859742" y="5656877"/>
            <a:ext cx="5051703" cy="276999"/>
          </a:xfrm>
          <a:prstGeom prst="rect">
            <a:avLst/>
          </a:prstGeom>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rPr>
              <a:t>Ｂ部会</a:t>
            </a:r>
            <a:endParaRPr lang="en-US" altLang="ja-JP" sz="1200" b="1"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ABF0513F-439C-48AA-BB53-A229CC16F80C}"/>
              </a:ext>
            </a:extLst>
          </p:cNvPr>
          <p:cNvSpPr/>
          <p:nvPr/>
        </p:nvSpPr>
        <p:spPr>
          <a:xfrm>
            <a:off x="1140708" y="5583374"/>
            <a:ext cx="3192131" cy="10700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a:extLst>
              <a:ext uri="{FF2B5EF4-FFF2-40B4-BE49-F238E27FC236}">
                <a16:creationId xmlns:a16="http://schemas.microsoft.com/office/drawing/2014/main" id="{14B8C4FD-C430-4D93-90C8-5C582076543F}"/>
              </a:ext>
            </a:extLst>
          </p:cNvPr>
          <p:cNvSpPr/>
          <p:nvPr/>
        </p:nvSpPr>
        <p:spPr>
          <a:xfrm>
            <a:off x="4789529" y="5579263"/>
            <a:ext cx="3192131" cy="10618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B8881E80-6B29-41AE-87F5-E225B8E5B35A}"/>
              </a:ext>
            </a:extLst>
          </p:cNvPr>
          <p:cNvGrpSpPr/>
          <p:nvPr/>
        </p:nvGrpSpPr>
        <p:grpSpPr>
          <a:xfrm>
            <a:off x="2038421" y="4007935"/>
            <a:ext cx="5213066" cy="1107878"/>
            <a:chOff x="1238865" y="493814"/>
            <a:chExt cx="5213066" cy="1107878"/>
          </a:xfrm>
        </p:grpSpPr>
        <p:grpSp>
          <p:nvGrpSpPr>
            <p:cNvPr id="26" name="グループ化 25">
              <a:extLst>
                <a:ext uri="{FF2B5EF4-FFF2-40B4-BE49-F238E27FC236}">
                  <a16:creationId xmlns:a16="http://schemas.microsoft.com/office/drawing/2014/main" id="{2CB62DD6-69F9-4B0B-9832-D1B0637802B3}"/>
                </a:ext>
              </a:extLst>
            </p:cNvPr>
            <p:cNvGrpSpPr/>
            <p:nvPr/>
          </p:nvGrpSpPr>
          <p:grpSpPr>
            <a:xfrm>
              <a:off x="1238865" y="493814"/>
              <a:ext cx="5213066" cy="1107878"/>
              <a:chOff x="1315553" y="514446"/>
              <a:chExt cx="5213066" cy="1107878"/>
            </a:xfrm>
          </p:grpSpPr>
          <p:pic>
            <p:nvPicPr>
              <p:cNvPr id="73" name="Picture 27" descr="E:\GUM09\イラスト\08_サッカーキャラクター\GUM09_CL08005.jpg">
                <a:extLst>
                  <a:ext uri="{FF2B5EF4-FFF2-40B4-BE49-F238E27FC236}">
                    <a16:creationId xmlns:a16="http://schemas.microsoft.com/office/drawing/2014/main" id="{5FF0CF26-4A7A-49A7-80A8-8C2C2A2B5F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530920" y="904712"/>
                <a:ext cx="351876" cy="57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9" descr="E:\GUM09\イラスト\08_サッカーキャラクター\GUM09_CL08007.jpg">
                <a:extLst>
                  <a:ext uri="{FF2B5EF4-FFF2-40B4-BE49-F238E27FC236}">
                    <a16:creationId xmlns:a16="http://schemas.microsoft.com/office/drawing/2014/main" id="{B74F7671-7897-487D-8FBB-4F009354BD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7105" y="880876"/>
                <a:ext cx="344813" cy="5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30" descr="E:\GUM09\イラスト\08_サッカーキャラクター\GUM09_CL08008.jpg">
                <a:extLst>
                  <a:ext uri="{FF2B5EF4-FFF2-40B4-BE49-F238E27FC236}">
                    <a16:creationId xmlns:a16="http://schemas.microsoft.com/office/drawing/2014/main" id="{523FD283-1F58-45B2-9A02-8E41FCE9D7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9954" y="875941"/>
                <a:ext cx="351876" cy="60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33" descr="E:\GUM09\イラスト\08_サッカーキャラクター\GUM09_CL08011.jpg">
                <a:extLst>
                  <a:ext uri="{FF2B5EF4-FFF2-40B4-BE49-F238E27FC236}">
                    <a16:creationId xmlns:a16="http://schemas.microsoft.com/office/drawing/2014/main" id="{4CA41756-F7C2-4866-8DFE-C3E1B5FE862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746" y="866575"/>
                <a:ext cx="335257" cy="57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3" descr="E:\GUM09\イラスト\08_サッカーキャラクター\GUM09_CL08001.jpg">
                <a:extLst>
                  <a:ext uri="{FF2B5EF4-FFF2-40B4-BE49-F238E27FC236}">
                    <a16:creationId xmlns:a16="http://schemas.microsoft.com/office/drawing/2014/main" id="{BE0875B5-BC96-43FE-B0C6-FAFDB4C75B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6787" y="886854"/>
                <a:ext cx="321656" cy="55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4" descr="E:\GUM09\イラスト\08_サッカーキャラクター\GUM09_CL08002.jpg">
                <a:extLst>
                  <a:ext uri="{FF2B5EF4-FFF2-40B4-BE49-F238E27FC236}">
                    <a16:creationId xmlns:a16="http://schemas.microsoft.com/office/drawing/2014/main" id="{410E367E-F102-4BAE-915D-DEF345CF1E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5102" y="889211"/>
                <a:ext cx="323401" cy="56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5" descr="E:\GUM09\イラスト\08_サッカーキャラクター\GUM09_CL08003.jpg">
                <a:extLst>
                  <a:ext uri="{FF2B5EF4-FFF2-40B4-BE49-F238E27FC236}">
                    <a16:creationId xmlns:a16="http://schemas.microsoft.com/office/drawing/2014/main" id="{64A2D23D-78AE-4887-850D-CF478BD771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3973" y="877979"/>
                <a:ext cx="326550" cy="5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6" descr="E:\GUM09\イラスト\08_サッカーキャラクター\GUM09_CL08004.jpg">
                <a:extLst>
                  <a:ext uri="{FF2B5EF4-FFF2-40B4-BE49-F238E27FC236}">
                    <a16:creationId xmlns:a16="http://schemas.microsoft.com/office/drawing/2014/main" id="{D2E6DAA2-120B-4F6D-AFEA-9A70F0EABA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7709" y="870127"/>
                <a:ext cx="349267" cy="60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D6B0DA00-A4DC-4CDC-B58B-8D995D28C8DE}"/>
                  </a:ext>
                </a:extLst>
              </p:cNvPr>
              <p:cNvSpPr/>
              <p:nvPr/>
            </p:nvSpPr>
            <p:spPr>
              <a:xfrm>
                <a:off x="1315553" y="514446"/>
                <a:ext cx="5213066" cy="110787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2" name="図 31">
              <a:extLst>
                <a:ext uri="{FF2B5EF4-FFF2-40B4-BE49-F238E27FC236}">
                  <a16:creationId xmlns:a16="http://schemas.microsoft.com/office/drawing/2014/main" id="{81962BE3-3B63-497A-AF2E-C507398A7BAC}"/>
                </a:ext>
              </a:extLst>
            </p:cNvPr>
            <p:cNvPicPr>
              <a:picLocks noChangeAspect="1"/>
            </p:cNvPicPr>
            <p:nvPr/>
          </p:nvPicPr>
          <p:blipFill>
            <a:blip r:embed="rId10"/>
            <a:stretch>
              <a:fillRect/>
            </a:stretch>
          </p:blipFill>
          <p:spPr>
            <a:xfrm>
              <a:off x="2279886" y="879197"/>
              <a:ext cx="337508" cy="582424"/>
            </a:xfrm>
            <a:prstGeom prst="rect">
              <a:avLst/>
            </a:prstGeom>
          </p:spPr>
        </p:pic>
      </p:grpSp>
      <p:pic>
        <p:nvPicPr>
          <p:cNvPr id="110" name="図 109">
            <a:extLst>
              <a:ext uri="{FF2B5EF4-FFF2-40B4-BE49-F238E27FC236}">
                <a16:creationId xmlns:a16="http://schemas.microsoft.com/office/drawing/2014/main" id="{B117996A-01CF-4080-BEE7-CBE02499B6AA}"/>
              </a:ext>
            </a:extLst>
          </p:cNvPr>
          <p:cNvPicPr>
            <a:picLocks noChangeAspect="1"/>
          </p:cNvPicPr>
          <p:nvPr/>
        </p:nvPicPr>
        <p:blipFill>
          <a:blip r:embed="rId10"/>
          <a:stretch>
            <a:fillRect/>
          </a:stretch>
        </p:blipFill>
        <p:spPr>
          <a:xfrm>
            <a:off x="2325050" y="5970776"/>
            <a:ext cx="337508" cy="582424"/>
          </a:xfrm>
          <a:prstGeom prst="rect">
            <a:avLst/>
          </a:prstGeom>
        </p:spPr>
      </p:pic>
      <p:graphicFrame>
        <p:nvGraphicFramePr>
          <p:cNvPr id="6" name="表 7">
            <a:extLst>
              <a:ext uri="{FF2B5EF4-FFF2-40B4-BE49-F238E27FC236}">
                <a16:creationId xmlns:a16="http://schemas.microsoft.com/office/drawing/2014/main" id="{F5A006EB-8032-4149-8FB0-D536D4484E82}"/>
              </a:ext>
            </a:extLst>
          </p:cNvPr>
          <p:cNvGraphicFramePr>
            <a:graphicFrameLocks noGrp="1"/>
          </p:cNvGraphicFramePr>
          <p:nvPr>
            <p:extLst>
              <p:ext uri="{D42A27DB-BD31-4B8C-83A1-F6EECF244321}">
                <p14:modId xmlns:p14="http://schemas.microsoft.com/office/powerpoint/2010/main" val="1370925497"/>
              </p:ext>
            </p:extLst>
          </p:nvPr>
        </p:nvGraphicFramePr>
        <p:xfrm>
          <a:off x="731729" y="1911717"/>
          <a:ext cx="7880284" cy="1212068"/>
        </p:xfrm>
        <a:graphic>
          <a:graphicData uri="http://schemas.openxmlformats.org/drawingml/2006/table">
            <a:tbl>
              <a:tblPr firstRow="1" bandRow="1">
                <a:tableStyleId>{5C22544A-7EE6-4342-B048-85BDC9FD1C3A}</a:tableStyleId>
              </a:tblPr>
              <a:tblGrid>
                <a:gridCol w="945220">
                  <a:extLst>
                    <a:ext uri="{9D8B030D-6E8A-4147-A177-3AD203B41FA5}">
                      <a16:colId xmlns:a16="http://schemas.microsoft.com/office/drawing/2014/main" val="1956099227"/>
                    </a:ext>
                  </a:extLst>
                </a:gridCol>
                <a:gridCol w="3174451">
                  <a:extLst>
                    <a:ext uri="{9D8B030D-6E8A-4147-A177-3AD203B41FA5}">
                      <a16:colId xmlns:a16="http://schemas.microsoft.com/office/drawing/2014/main" val="2958317153"/>
                    </a:ext>
                  </a:extLst>
                </a:gridCol>
                <a:gridCol w="3760613">
                  <a:extLst>
                    <a:ext uri="{9D8B030D-6E8A-4147-A177-3AD203B41FA5}">
                      <a16:colId xmlns:a16="http://schemas.microsoft.com/office/drawing/2014/main" val="1026237248"/>
                    </a:ext>
                  </a:extLst>
                </a:gridCol>
              </a:tblGrid>
              <a:tr h="606034">
                <a:tc>
                  <a:txBody>
                    <a:bodyPr/>
                    <a:lstStyle/>
                    <a:p>
                      <a:pPr algn="ctr"/>
                      <a:r>
                        <a:rPr kumimoji="1" lang="ja-JP" altLang="en-US" sz="1100" b="1" dirty="0">
                          <a:solidFill>
                            <a:schemeClr val="bg1"/>
                          </a:solidFill>
                        </a:rPr>
                        <a:t>全体会</a:t>
                      </a:r>
                    </a:p>
                  </a:txBody>
                  <a:tcPr anchor="ctr">
                    <a:solidFill>
                      <a:srgbClr val="002060"/>
                    </a:solidFill>
                  </a:tcPr>
                </a:tc>
                <a:tc>
                  <a:txBody>
                    <a:bodyPr/>
                    <a:lstStyle/>
                    <a:p>
                      <a:pPr algn="l"/>
                      <a:r>
                        <a:rPr kumimoji="1" lang="ja-JP" altLang="en-US" sz="1100" b="0" dirty="0">
                          <a:solidFill>
                            <a:schemeClr val="tx1"/>
                          </a:solidFill>
                        </a:rPr>
                        <a:t>検討会としての意思決定の場</a:t>
                      </a:r>
                      <a:endParaRPr kumimoji="1" lang="en-US" altLang="ja-JP" sz="1100" b="0" dirty="0">
                        <a:solidFill>
                          <a:schemeClr val="tx1"/>
                        </a:solidFill>
                      </a:endParaRPr>
                    </a:p>
                    <a:p>
                      <a:pPr algn="l"/>
                      <a:r>
                        <a:rPr kumimoji="1" lang="ja-JP" altLang="en-US" sz="1100" b="0" dirty="0">
                          <a:solidFill>
                            <a:schemeClr val="tx1"/>
                          </a:solidFill>
                        </a:rPr>
                        <a:t>各部会からの意見を基に、条例案を検討</a:t>
                      </a:r>
                      <a:endParaRPr kumimoji="1" lang="en-US" altLang="ja-JP" sz="1100" b="0" dirty="0">
                        <a:solidFill>
                          <a:schemeClr val="tx1"/>
                        </a:solidFill>
                      </a:endParaRPr>
                    </a:p>
                  </a:txBody>
                  <a:tcPr anchor="ctr">
                    <a:solidFill>
                      <a:schemeClr val="bg1">
                        <a:lumMod val="85000"/>
                      </a:schemeClr>
                    </a:solidFill>
                  </a:tcPr>
                </a:tc>
                <a:tc>
                  <a:txBody>
                    <a:bodyPr/>
                    <a:lstStyle/>
                    <a:p>
                      <a:pPr algn="l"/>
                      <a:r>
                        <a:rPr kumimoji="1" lang="ja-JP" altLang="en-US" sz="1100" b="0" dirty="0">
                          <a:solidFill>
                            <a:schemeClr val="tx1"/>
                          </a:solidFill>
                        </a:rPr>
                        <a:t>検討会としての意思決定ができる</a:t>
                      </a:r>
                      <a:endParaRPr kumimoji="1" lang="en-US" altLang="ja-JP" sz="1100" b="0" dirty="0">
                        <a:solidFill>
                          <a:schemeClr val="tx1"/>
                        </a:solidFill>
                      </a:endParaRPr>
                    </a:p>
                    <a:p>
                      <a:pPr algn="l"/>
                      <a:r>
                        <a:rPr kumimoji="1" lang="ja-JP" altLang="en-US" sz="1100" b="0" dirty="0">
                          <a:solidFill>
                            <a:schemeClr val="tx1"/>
                          </a:solidFill>
                        </a:rPr>
                        <a:t>多様な委員からの意見が聞ける</a:t>
                      </a:r>
                    </a:p>
                  </a:txBody>
                  <a:tcPr anchor="ctr">
                    <a:solidFill>
                      <a:schemeClr val="accent6">
                        <a:lumMod val="20000"/>
                        <a:lumOff val="80000"/>
                      </a:schemeClr>
                    </a:solidFill>
                  </a:tcPr>
                </a:tc>
                <a:extLst>
                  <a:ext uri="{0D108BD9-81ED-4DB2-BD59-A6C34878D82A}">
                    <a16:rowId xmlns:a16="http://schemas.microsoft.com/office/drawing/2014/main" val="2215035892"/>
                  </a:ext>
                </a:extLst>
              </a:tr>
              <a:tr h="606034">
                <a:tc>
                  <a:txBody>
                    <a:bodyPr/>
                    <a:lstStyle/>
                    <a:p>
                      <a:pPr algn="ctr"/>
                      <a:r>
                        <a:rPr kumimoji="1" lang="ja-JP" altLang="en-US" sz="1100" b="1" dirty="0">
                          <a:solidFill>
                            <a:schemeClr val="bg1"/>
                          </a:solidFill>
                        </a:rPr>
                        <a:t>各部会</a:t>
                      </a:r>
                    </a:p>
                  </a:txBody>
                  <a:tcPr anchor="ctr">
                    <a:solidFill>
                      <a:srgbClr val="002060"/>
                    </a:solidFill>
                  </a:tcPr>
                </a:tc>
                <a:tc>
                  <a:txBody>
                    <a:bodyPr/>
                    <a:lstStyle/>
                    <a:p>
                      <a:pPr algn="l"/>
                      <a:r>
                        <a:rPr kumimoji="1" lang="ja-JP" altLang="en-US" sz="1100" b="0" dirty="0">
                          <a:solidFill>
                            <a:schemeClr val="tx1"/>
                          </a:solidFill>
                        </a:rPr>
                        <a:t>テーマごとに課題抽出・整理・検討</a:t>
                      </a:r>
                      <a:endParaRPr kumimoji="1" lang="en-US" altLang="ja-JP" sz="1100" b="0" dirty="0">
                        <a:solidFill>
                          <a:schemeClr val="tx1"/>
                        </a:solidFill>
                      </a:endParaRPr>
                    </a:p>
                    <a:p>
                      <a:pPr algn="l"/>
                      <a:r>
                        <a:rPr kumimoji="1" lang="ja-JP" altLang="en-US" sz="1100" b="0" dirty="0">
                          <a:solidFill>
                            <a:schemeClr val="tx1"/>
                          </a:solidFill>
                        </a:rPr>
                        <a:t>全体会に情報提供</a:t>
                      </a:r>
                    </a:p>
                  </a:txBody>
                  <a:tcPr anchor="ctr">
                    <a:solidFill>
                      <a:schemeClr val="bg1">
                        <a:lumMod val="85000"/>
                      </a:schemeClr>
                    </a:solidFill>
                  </a:tcPr>
                </a:tc>
                <a:tc>
                  <a:txBody>
                    <a:bodyPr/>
                    <a:lstStyle/>
                    <a:p>
                      <a:pPr algn="l"/>
                      <a:r>
                        <a:rPr kumimoji="1" lang="ja-JP" altLang="en-US" sz="1100" b="0" dirty="0">
                          <a:solidFill>
                            <a:schemeClr val="tx1"/>
                          </a:solidFill>
                        </a:rPr>
                        <a:t>意見を言いやすくなることで、課題を熟考できる</a:t>
                      </a:r>
                      <a:endParaRPr kumimoji="1" lang="en-US" altLang="ja-JP" sz="1100" b="0" dirty="0">
                        <a:solidFill>
                          <a:schemeClr val="tx1"/>
                        </a:solidFill>
                      </a:endParaRPr>
                    </a:p>
                    <a:p>
                      <a:pPr algn="l"/>
                      <a:r>
                        <a:rPr kumimoji="1" lang="ja-JP" altLang="en-US" sz="1100" b="0" dirty="0">
                          <a:solidFill>
                            <a:schemeClr val="tx1"/>
                          </a:solidFill>
                        </a:rPr>
                        <a:t>細やかな検討ができる</a:t>
                      </a:r>
                    </a:p>
                  </a:txBody>
                  <a:tcPr anchor="ctr">
                    <a:solidFill>
                      <a:schemeClr val="accent6">
                        <a:lumMod val="20000"/>
                        <a:lumOff val="80000"/>
                      </a:schemeClr>
                    </a:solidFill>
                  </a:tcPr>
                </a:tc>
                <a:extLst>
                  <a:ext uri="{0D108BD9-81ED-4DB2-BD59-A6C34878D82A}">
                    <a16:rowId xmlns:a16="http://schemas.microsoft.com/office/drawing/2014/main" val="1720948632"/>
                  </a:ext>
                </a:extLst>
              </a:tr>
            </a:tbl>
          </a:graphicData>
        </a:graphic>
      </p:graphicFrame>
      <p:pic>
        <p:nvPicPr>
          <p:cNvPr id="44" name="Picture 6" descr="カラフルな矢印のイラスト3">
            <a:extLst>
              <a:ext uri="{FF2B5EF4-FFF2-40B4-BE49-F238E27FC236}">
                <a16:creationId xmlns:a16="http://schemas.microsoft.com/office/drawing/2014/main" id="{A3BBF268-70AD-5000-BCC9-E2D65DF3BBA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341905" flipV="1">
            <a:off x="1140197" y="4672341"/>
            <a:ext cx="808302" cy="56581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カラフルな矢印のイラスト3">
            <a:extLst>
              <a:ext uri="{FF2B5EF4-FFF2-40B4-BE49-F238E27FC236}">
                <a16:creationId xmlns:a16="http://schemas.microsoft.com/office/drawing/2014/main" id="{A3BBF268-70AD-5000-BCC9-E2D65DF3BBA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5420777" flipH="1">
            <a:off x="7376928" y="4594646"/>
            <a:ext cx="836114" cy="627131"/>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a:extLst>
              <a:ext uri="{FF2B5EF4-FFF2-40B4-BE49-F238E27FC236}">
                <a16:creationId xmlns:a16="http://schemas.microsoft.com/office/drawing/2014/main" id="{F650E589-18EB-4D78-821B-01037E3A93A2}"/>
              </a:ext>
            </a:extLst>
          </p:cNvPr>
          <p:cNvSpPr/>
          <p:nvPr/>
        </p:nvSpPr>
        <p:spPr>
          <a:xfrm>
            <a:off x="7437149" y="4276844"/>
            <a:ext cx="2145935" cy="707886"/>
          </a:xfrm>
          <a:prstGeom prst="rect">
            <a:avLst/>
          </a:prstGeom>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部会で検討した</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課題や課題に対する</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考え方を共有</a:t>
            </a:r>
            <a:endParaRPr lang="en-US" altLang="ja-JP" sz="1000" dirty="0">
              <a:latin typeface="メイリオ" panose="020B0604030504040204" pitchFamily="50" charset="-128"/>
              <a:ea typeface="メイリオ" panose="020B0604030504040204" pitchFamily="50" charset="-128"/>
            </a:endParaRPr>
          </a:p>
          <a:p>
            <a:pPr algn="ct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意見の絞り込み</a:t>
            </a:r>
            <a:r>
              <a:rPr lang="en-US" altLang="ja-JP" sz="1000" dirty="0">
                <a:latin typeface="メイリオ" panose="020B0604030504040204" pitchFamily="50" charset="-128"/>
                <a:ea typeface="メイリオ" panose="020B0604030504040204" pitchFamily="50" charset="-128"/>
              </a:rPr>
              <a:t>】</a:t>
            </a:r>
          </a:p>
        </p:txBody>
      </p:sp>
      <p:sp>
        <p:nvSpPr>
          <p:cNvPr id="47" name="正方形/長方形 46">
            <a:extLst>
              <a:ext uri="{FF2B5EF4-FFF2-40B4-BE49-F238E27FC236}">
                <a16:creationId xmlns:a16="http://schemas.microsoft.com/office/drawing/2014/main" id="{F650E589-18EB-4D78-821B-01037E3A93A2}"/>
              </a:ext>
            </a:extLst>
          </p:cNvPr>
          <p:cNvSpPr/>
          <p:nvPr/>
        </p:nvSpPr>
        <p:spPr>
          <a:xfrm>
            <a:off x="-119631" y="4408868"/>
            <a:ext cx="2145935" cy="553998"/>
          </a:xfrm>
          <a:prstGeom prst="rect">
            <a:avLst/>
          </a:prstGeom>
        </p:spPr>
        <p:txBody>
          <a:bodyPr wrap="square">
            <a:spAutoFit/>
          </a:bodyPr>
          <a:lstStyle/>
          <a:p>
            <a:pPr algn="ctr"/>
            <a:r>
              <a:rPr lang="ja-JP" altLang="en-US" sz="1000" dirty="0">
                <a:latin typeface="メイリオ" panose="020B0604030504040204" pitchFamily="50" charset="-128"/>
                <a:ea typeface="メイリオ" panose="020B0604030504040204" pitchFamily="50" charset="-128"/>
              </a:rPr>
              <a:t>委員全員が部会に分かれて</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テーマごとに検討</a:t>
            </a:r>
            <a:endParaRPr lang="en-US" altLang="ja-JP" sz="1000" dirty="0">
              <a:latin typeface="メイリオ" panose="020B0604030504040204" pitchFamily="50" charset="-128"/>
              <a:ea typeface="メイリオ" panose="020B0604030504040204" pitchFamily="50" charset="-128"/>
            </a:endParaRPr>
          </a:p>
          <a:p>
            <a:pPr algn="ct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アイデア出し</a:t>
            </a:r>
            <a:r>
              <a:rPr lang="en-US" altLang="ja-JP" sz="1000" dirty="0">
                <a:latin typeface="メイリオ" panose="020B0604030504040204" pitchFamily="50" charset="-128"/>
                <a:ea typeface="メイリオ" panose="020B0604030504040204" pitchFamily="50" charset="-128"/>
              </a:rPr>
              <a:t>】</a:t>
            </a:r>
          </a:p>
        </p:txBody>
      </p:sp>
      <p:pic>
        <p:nvPicPr>
          <p:cNvPr id="3" name="図 2"/>
          <p:cNvPicPr>
            <a:picLocks noChangeAspect="1"/>
          </p:cNvPicPr>
          <p:nvPr/>
        </p:nvPicPr>
        <p:blipFill>
          <a:blip r:embed="rId13"/>
          <a:stretch>
            <a:fillRect/>
          </a:stretch>
        </p:blipFill>
        <p:spPr>
          <a:xfrm>
            <a:off x="2676900" y="4423497"/>
            <a:ext cx="332700" cy="576681"/>
          </a:xfrm>
          <a:prstGeom prst="rect">
            <a:avLst/>
          </a:prstGeom>
        </p:spPr>
      </p:pic>
      <p:pic>
        <p:nvPicPr>
          <p:cNvPr id="50" name="図 49"/>
          <p:cNvPicPr>
            <a:picLocks noChangeAspect="1"/>
          </p:cNvPicPr>
          <p:nvPr/>
        </p:nvPicPr>
        <p:blipFill>
          <a:blip r:embed="rId13"/>
          <a:stretch>
            <a:fillRect/>
          </a:stretch>
        </p:blipFill>
        <p:spPr>
          <a:xfrm>
            <a:off x="1926531" y="5968220"/>
            <a:ext cx="332700" cy="576681"/>
          </a:xfrm>
          <a:prstGeom prst="rect">
            <a:avLst/>
          </a:prstGeom>
        </p:spPr>
      </p:pic>
      <p:pic>
        <p:nvPicPr>
          <p:cNvPr id="51" name="図 3"/>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74438" y="4396556"/>
            <a:ext cx="353707" cy="61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図 3"/>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37077" y="5953561"/>
            <a:ext cx="353707" cy="61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p:cNvPicPr>
            <a:picLocks noChangeAspect="1"/>
          </p:cNvPicPr>
          <p:nvPr/>
        </p:nvPicPr>
        <p:blipFill>
          <a:blip r:embed="rId15"/>
          <a:stretch>
            <a:fillRect/>
          </a:stretch>
        </p:blipFill>
        <p:spPr>
          <a:xfrm>
            <a:off x="6322736" y="4366113"/>
            <a:ext cx="341907" cy="591119"/>
          </a:xfrm>
          <a:prstGeom prst="rect">
            <a:avLst/>
          </a:prstGeom>
        </p:spPr>
      </p:pic>
      <p:pic>
        <p:nvPicPr>
          <p:cNvPr id="54" name="図 53"/>
          <p:cNvPicPr>
            <a:picLocks noChangeAspect="1"/>
          </p:cNvPicPr>
          <p:nvPr/>
        </p:nvPicPr>
        <p:blipFill>
          <a:blip r:embed="rId15"/>
          <a:stretch>
            <a:fillRect/>
          </a:stretch>
        </p:blipFill>
        <p:spPr>
          <a:xfrm>
            <a:off x="6884828" y="5910976"/>
            <a:ext cx="341907" cy="591119"/>
          </a:xfrm>
          <a:prstGeom prst="rect">
            <a:avLst/>
          </a:prstGeom>
        </p:spPr>
      </p:pic>
      <p:sp>
        <p:nvSpPr>
          <p:cNvPr id="13" name="テキスト ボックス 12">
            <a:extLst>
              <a:ext uri="{FF2B5EF4-FFF2-40B4-BE49-F238E27FC236}">
                <a16:creationId xmlns:a16="http://schemas.microsoft.com/office/drawing/2014/main" id="{2AF36C26-1CFA-9845-3C6B-CC89D8943F66}"/>
              </a:ext>
            </a:extLst>
          </p:cNvPr>
          <p:cNvSpPr txBox="1"/>
          <p:nvPr/>
        </p:nvSpPr>
        <p:spPr>
          <a:xfrm>
            <a:off x="280808" y="575362"/>
            <a:ext cx="8662772" cy="600164"/>
          </a:xfrm>
          <a:prstGeom prst="rect">
            <a:avLst/>
          </a:prstGeom>
          <a:noFill/>
        </p:spPr>
        <p:txBody>
          <a:bodyPr wrap="square">
            <a:spAutoFit/>
          </a:bodyPr>
          <a:lstStyle/>
          <a:p>
            <a:pPr algn="l"/>
            <a:r>
              <a:rPr lang="ja-JP" altLang="en-US" sz="1100" dirty="0">
                <a:solidFill>
                  <a:srgbClr val="000000"/>
                </a:solidFill>
                <a:highlight>
                  <a:srgbClr val="FFFFFF"/>
                </a:highlight>
                <a:latin typeface="-apple-system"/>
              </a:rPr>
              <a:t>会議に慣れていない公募委員からは、審議会での「発言のしにくさ」や「存在理由」に悩んでいるという声も聞きます。</a:t>
            </a:r>
            <a:endParaRPr lang="en-US" altLang="ja-JP" sz="1100" dirty="0">
              <a:solidFill>
                <a:srgbClr val="000000"/>
              </a:solidFill>
              <a:highlight>
                <a:srgbClr val="FFFFFF"/>
              </a:highlight>
              <a:latin typeface="-apple-system"/>
            </a:endParaRPr>
          </a:p>
          <a:p>
            <a:pPr algn="l"/>
            <a:r>
              <a:rPr lang="ja-JP" altLang="en-US" sz="1100" dirty="0">
                <a:solidFill>
                  <a:srgbClr val="000000"/>
                </a:solidFill>
                <a:highlight>
                  <a:srgbClr val="FFFFFF"/>
                </a:highlight>
                <a:latin typeface="-apple-system"/>
              </a:rPr>
              <a:t>特に大人数の審議会の場合、「一部の委員が</a:t>
            </a:r>
            <a:r>
              <a:rPr lang="ja-JP" altLang="en-US" sz="1100" b="0" i="0" dirty="0">
                <a:solidFill>
                  <a:srgbClr val="000000"/>
                </a:solidFill>
                <a:effectLst/>
                <a:highlight>
                  <a:srgbClr val="FFFFFF"/>
                </a:highlight>
                <a:latin typeface="-apple-system"/>
              </a:rPr>
              <a:t>一方的に話をして終わってしまう」「会議がマンネリ化していて活発な意見交換がなされていない」などの会議が常態化していませんか？運営方法を少し変えれば会議はもっと活性化し、委員に当事者意識も生まれてきます。</a:t>
            </a:r>
            <a:endParaRPr lang="en-US" altLang="ja-JP" sz="1100" b="0" i="0" dirty="0">
              <a:solidFill>
                <a:srgbClr val="000000"/>
              </a:solidFill>
              <a:effectLst/>
              <a:highlight>
                <a:srgbClr val="FFFFFF"/>
              </a:highlight>
              <a:latin typeface="-apple-system"/>
            </a:endParaRPr>
          </a:p>
        </p:txBody>
      </p:sp>
      <p:sp>
        <p:nvSpPr>
          <p:cNvPr id="20" name="テキスト ボックス 19">
            <a:extLst>
              <a:ext uri="{FF2B5EF4-FFF2-40B4-BE49-F238E27FC236}">
                <a16:creationId xmlns:a16="http://schemas.microsoft.com/office/drawing/2014/main" id="{7D88AA32-3D6F-6666-293B-9B7202674BB1}"/>
              </a:ext>
            </a:extLst>
          </p:cNvPr>
          <p:cNvSpPr txBox="1"/>
          <p:nvPr/>
        </p:nvSpPr>
        <p:spPr>
          <a:xfrm>
            <a:off x="944698" y="3488555"/>
            <a:ext cx="7454346" cy="276999"/>
          </a:xfrm>
          <a:prstGeom prst="rect">
            <a:avLst/>
          </a:prstGeom>
          <a:noFill/>
        </p:spPr>
        <p:txBody>
          <a:bodyPr wrap="square">
            <a:spAutoFit/>
          </a:bodyPr>
          <a:lstStyle/>
          <a:p>
            <a:pPr algn="ctr"/>
            <a:r>
              <a:rPr lang="en-US" altLang="ja-JP" sz="1200" b="1" i="0" dirty="0">
                <a:solidFill>
                  <a:srgbClr val="000000"/>
                </a:solidFill>
                <a:effectLst/>
                <a:highlight>
                  <a:srgbClr val="F6F6F6"/>
                </a:highlight>
                <a:latin typeface="游ゴシック体"/>
              </a:rPr>
              <a:t>【</a:t>
            </a:r>
            <a:r>
              <a:rPr lang="ja-JP" altLang="en-US" sz="1200" b="1" i="0" dirty="0">
                <a:solidFill>
                  <a:srgbClr val="000000"/>
                </a:solidFill>
                <a:effectLst/>
                <a:highlight>
                  <a:srgbClr val="F6F6F6"/>
                </a:highlight>
                <a:latin typeface="游ゴシック体"/>
              </a:rPr>
              <a:t>参考図</a:t>
            </a:r>
            <a:r>
              <a:rPr lang="en-US" altLang="ja-JP" sz="1200" b="1" i="0" dirty="0">
                <a:solidFill>
                  <a:srgbClr val="000000"/>
                </a:solidFill>
                <a:effectLst/>
                <a:highlight>
                  <a:srgbClr val="F6F6F6"/>
                </a:highlight>
                <a:latin typeface="游ゴシック体"/>
              </a:rPr>
              <a:t>】</a:t>
            </a:r>
            <a:r>
              <a:rPr lang="ja-JP" altLang="en-US" sz="1200" b="1" i="0" dirty="0">
                <a:solidFill>
                  <a:srgbClr val="000000"/>
                </a:solidFill>
                <a:effectLst/>
                <a:highlight>
                  <a:srgbClr val="F6F6F6"/>
                </a:highlight>
                <a:latin typeface="游ゴシック体"/>
              </a:rPr>
              <a:t>全体会と部会で役割分担し、アイデア出しと絞りこみにメリハリをつける</a:t>
            </a:r>
          </a:p>
        </p:txBody>
      </p:sp>
      <p:cxnSp>
        <p:nvCxnSpPr>
          <p:cNvPr id="29" name="直線コネクタ 28">
            <a:extLst>
              <a:ext uri="{FF2B5EF4-FFF2-40B4-BE49-F238E27FC236}">
                <a16:creationId xmlns:a16="http://schemas.microsoft.com/office/drawing/2014/main" id="{0C302B8F-5386-6652-6E96-57B60F2566EB}"/>
              </a:ext>
            </a:extLst>
          </p:cNvPr>
          <p:cNvCxnSpPr>
            <a:cxnSpLocks/>
          </p:cNvCxnSpPr>
          <p:nvPr/>
        </p:nvCxnSpPr>
        <p:spPr>
          <a:xfrm>
            <a:off x="-56026" y="1711389"/>
            <a:ext cx="946240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88CB773C-3B76-4D58-B1A5-00065B613D8D}"/>
              </a:ext>
            </a:extLst>
          </p:cNvPr>
          <p:cNvSpPr txBox="1"/>
          <p:nvPr/>
        </p:nvSpPr>
        <p:spPr>
          <a:xfrm>
            <a:off x="280808" y="1247071"/>
            <a:ext cx="8662772" cy="430887"/>
          </a:xfrm>
          <a:prstGeom prst="rect">
            <a:avLst/>
          </a:prstGeom>
          <a:noFill/>
        </p:spPr>
        <p:txBody>
          <a:bodyPr wrap="square">
            <a:spAutoFit/>
          </a:bodyPr>
          <a:lstStyle/>
          <a:p>
            <a:pPr algn="l"/>
            <a:r>
              <a:rPr lang="ja-JP" altLang="en-US" sz="1100" dirty="0">
                <a:solidFill>
                  <a:srgbClr val="000000"/>
                </a:solidFill>
                <a:highlight>
                  <a:srgbClr val="FFFFFF"/>
                </a:highlight>
                <a:latin typeface="-apple-system"/>
              </a:rPr>
              <a:t>あかしインクルーシブ条例検討会は、委員２５名で構成される大規模な審議会でしたが、審議会を全体会と部会に分けることで役割を分担し、委員一人ひとりの参画機会を保障した運営を行いました。</a:t>
            </a:r>
            <a:endParaRPr lang="ja-JP" altLang="en-US" sz="1100" b="0" i="0" dirty="0">
              <a:solidFill>
                <a:srgbClr val="000000"/>
              </a:solidFill>
              <a:effectLst/>
              <a:highlight>
                <a:srgbClr val="FFFFFF"/>
              </a:highlight>
              <a:latin typeface="-apple-system"/>
            </a:endParaRPr>
          </a:p>
        </p:txBody>
      </p:sp>
      <p:sp>
        <p:nvSpPr>
          <p:cNvPr id="10" name="矢印: 下 9">
            <a:extLst>
              <a:ext uri="{FF2B5EF4-FFF2-40B4-BE49-F238E27FC236}">
                <a16:creationId xmlns:a16="http://schemas.microsoft.com/office/drawing/2014/main" id="{AEA3C8FA-CC70-4A99-BBE0-AC8C8B6DAA35}"/>
              </a:ext>
            </a:extLst>
          </p:cNvPr>
          <p:cNvSpPr/>
          <p:nvPr/>
        </p:nvSpPr>
        <p:spPr>
          <a:xfrm>
            <a:off x="4612194" y="3111547"/>
            <a:ext cx="296765" cy="26925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a:extLst>
              <a:ext uri="{FF2B5EF4-FFF2-40B4-BE49-F238E27FC236}">
                <a16:creationId xmlns:a16="http://schemas.microsoft.com/office/drawing/2014/main" id="{350C407C-B5B4-48B1-8232-A0D0C07B2A7A}"/>
              </a:ext>
            </a:extLst>
          </p:cNvPr>
          <p:cNvSpPr>
            <a:spLocks noGrp="1"/>
          </p:cNvSpPr>
          <p:nvPr>
            <p:ph type="sldNum" sz="quarter" idx="12"/>
          </p:nvPr>
        </p:nvSpPr>
        <p:spPr>
          <a:xfrm>
            <a:off x="6910105" y="6469176"/>
            <a:ext cx="2057400" cy="365125"/>
          </a:xfrm>
        </p:spPr>
        <p:txBody>
          <a:bodyPr/>
          <a:lstStyle/>
          <a:p>
            <a:fld id="{388691C2-7742-41D7-A4DD-CCBBEB2D0754}" type="slidenum">
              <a:rPr kumimoji="1" lang="ja-JP" altLang="en-US" smtClean="0"/>
              <a:t>9</a:t>
            </a:fld>
            <a:endParaRPr kumimoji="1" lang="ja-JP" altLang="en-US"/>
          </a:p>
        </p:txBody>
      </p:sp>
    </p:spTree>
    <p:extLst>
      <p:ext uri="{BB962C8B-B14F-4D97-AF65-F5344CB8AC3E}">
        <p14:creationId xmlns:p14="http://schemas.microsoft.com/office/powerpoint/2010/main" val="29196495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11625</TotalTime>
  <Words>3137</Words>
  <Application>Microsoft Office PowerPoint</Application>
  <PresentationFormat>画面に合わせる (4:3)</PresentationFormat>
  <Paragraphs>286</Paragraphs>
  <Slides>12</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12</vt:i4>
      </vt:variant>
    </vt:vector>
  </HeadingPairs>
  <TitlesOfParts>
    <vt:vector size="28" baseType="lpstr">
      <vt:lpstr>-apple-system</vt:lpstr>
      <vt:lpstr>HGP創英角ｺﾞｼｯｸUB</vt:lpstr>
      <vt:lpstr>HGS創英角ﾎﾟｯﾌﾟ体</vt:lpstr>
      <vt:lpstr>Lato</vt:lpstr>
      <vt:lpstr>Meiryo UI</vt:lpstr>
      <vt:lpstr>メイリオ</vt:lpstr>
      <vt:lpstr>游ゴシック</vt:lpstr>
      <vt:lpstr>游ゴシック Light</vt:lpstr>
      <vt:lpstr>游ゴシック体</vt:lpstr>
      <vt:lpstr>Arial</vt:lpstr>
      <vt:lpstr>Broadway</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zzz</dc:creator>
  <cp:lastModifiedBy>n-toyoda</cp:lastModifiedBy>
  <cp:revision>530</cp:revision>
  <cp:lastPrinted>2024-12-24T01:29:10Z</cp:lastPrinted>
  <dcterms:created xsi:type="dcterms:W3CDTF">2023-04-17T06:38:13Z</dcterms:created>
  <dcterms:modified xsi:type="dcterms:W3CDTF">2024-12-24T01:30:29Z</dcterms:modified>
</cp:coreProperties>
</file>